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8" r:id="rId3"/>
    <p:sldId id="281" r:id="rId4"/>
    <p:sldId id="259" r:id="rId5"/>
    <p:sldId id="272" r:id="rId6"/>
    <p:sldId id="279" r:id="rId7"/>
    <p:sldId id="275" r:id="rId8"/>
    <p:sldId id="280" r:id="rId9"/>
    <p:sldId id="273" r:id="rId10"/>
    <p:sldId id="276" r:id="rId11"/>
    <p:sldId id="277" r:id="rId12"/>
    <p:sldId id="278" r:id="rId13"/>
    <p:sldId id="271" r:id="rId14"/>
    <p:sldId id="264" r:id="rId15"/>
    <p:sldId id="265" r:id="rId16"/>
    <p:sldId id="296" r:id="rId17"/>
    <p:sldId id="266" r:id="rId18"/>
    <p:sldId id="282" r:id="rId19"/>
    <p:sldId id="287" r:id="rId20"/>
    <p:sldId id="290" r:id="rId21"/>
    <p:sldId id="291" r:id="rId22"/>
    <p:sldId id="292" r:id="rId23"/>
    <p:sldId id="293" r:id="rId24"/>
    <p:sldId id="294" r:id="rId25"/>
    <p:sldId id="295" r:id="rId26"/>
    <p:sldId id="288" r:id="rId27"/>
    <p:sldId id="283" r:id="rId28"/>
    <p:sldId id="267" r:id="rId29"/>
    <p:sldId id="268" r:id="rId30"/>
    <p:sldId id="269" r:id="rId31"/>
    <p:sldId id="270" r:id="rId32"/>
    <p:sldId id="260" r:id="rId33"/>
    <p:sldId id="262" r:id="rId34"/>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김 경환" initials="김경" lastIdx="1" clrIdx="0">
    <p:extLst>
      <p:ext uri="{19B8F6BF-5375-455C-9EA6-DF929625EA0E}">
        <p15:presenceInfo xmlns:p15="http://schemas.microsoft.com/office/powerpoint/2012/main" userId="631cee18d28af15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06799F8-075E-4A3A-A7F6-7FBC6576F1A4}" styleName="테마 스타일 2 - 강조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29"/>
    <p:restoredTop sz="84898"/>
  </p:normalViewPr>
  <p:slideViewPr>
    <p:cSldViewPr snapToGrid="0" snapToObjects="1">
      <p:cViewPr varScale="1">
        <p:scale>
          <a:sx n="108" d="100"/>
          <a:sy n="108" d="100"/>
        </p:scale>
        <p:origin x="6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3D93E-4032-C647-A383-10D260B70F2E}" type="datetimeFigureOut">
              <a:t>2021. 7. 8.</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B4E1DC-4750-E74C-A474-BD054DF129D0}" type="slidenum">
              <a:t>‹#›</a:t>
            </a:fld>
            <a:endParaRPr kumimoji="1" lang="ko-Kore-KR" altLang="en-US"/>
          </a:p>
        </p:txBody>
      </p:sp>
    </p:spTree>
    <p:extLst>
      <p:ext uri="{BB962C8B-B14F-4D97-AF65-F5344CB8AC3E}">
        <p14:creationId xmlns:p14="http://schemas.microsoft.com/office/powerpoint/2010/main" val="1907826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reamtree.tistory.com/10"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a:r>
              <a:rPr lang="ko-KR" altLang="en-US" sz="1200" b="1" i="0" kern="1200">
                <a:solidFill>
                  <a:schemeClr val="tx1"/>
                </a:solidFill>
                <a:effectLst/>
                <a:latin typeface="+mn-lt"/>
                <a:ea typeface="+mn-ea"/>
                <a:cs typeface="+mn-cs"/>
              </a:rPr>
              <a:t>분산 파일 시스템이란 무엇입니까</a:t>
            </a:r>
            <a:r>
              <a:rPr lang="en-US" altLang="ko-KR" sz="1200" b="1" i="0" kern="1200">
                <a:solidFill>
                  <a:schemeClr val="tx1"/>
                </a:solidFill>
                <a:effectLst/>
                <a:latin typeface="+mn-lt"/>
                <a:ea typeface="+mn-ea"/>
                <a:cs typeface="+mn-cs"/>
              </a:rPr>
              <a:t>?</a:t>
            </a:r>
            <a:endParaRPr lang="ko-KR" altLang="en-US" sz="1200" b="0" i="0" kern="1200">
              <a:solidFill>
                <a:schemeClr val="tx1"/>
              </a:solidFill>
              <a:effectLst/>
              <a:latin typeface="+mn-lt"/>
              <a:ea typeface="+mn-ea"/>
              <a:cs typeface="+mn-cs"/>
            </a:endParaRPr>
          </a:p>
          <a:p>
            <a:pPr fontAlgn="base"/>
            <a:r>
              <a:rPr lang="ko-KR" altLang="en-US" sz="1200" b="0" i="0" kern="1200">
                <a:solidFill>
                  <a:schemeClr val="tx1"/>
                </a:solidFill>
                <a:effectLst/>
                <a:latin typeface="+mn-lt"/>
                <a:ea typeface="+mn-ea"/>
                <a:cs typeface="+mn-cs"/>
              </a:rPr>
              <a:t>분산 파일 시스템은 클라이언트</a:t>
            </a:r>
            <a:r>
              <a:rPr lang="en-US" altLang="ko-KR" sz="1200" b="0" i="0" kern="1200">
                <a:solidFill>
                  <a:schemeClr val="tx1"/>
                </a:solidFill>
                <a:effectLst/>
                <a:latin typeface="+mn-lt"/>
                <a:ea typeface="+mn-ea"/>
                <a:cs typeface="+mn-cs"/>
              </a:rPr>
              <a:t>/</a:t>
            </a:r>
            <a:r>
              <a:rPr lang="ko-KR" altLang="en-US" sz="1200" b="0" i="0" kern="1200">
                <a:solidFill>
                  <a:schemeClr val="tx1"/>
                </a:solidFill>
                <a:effectLst/>
                <a:latin typeface="+mn-lt"/>
                <a:ea typeface="+mn-ea"/>
                <a:cs typeface="+mn-cs"/>
              </a:rPr>
              <a:t>서버 아키텍처를 기반으로 데이터를 저장하고 액세스하기 위한 솔루션입니다</a:t>
            </a:r>
            <a:r>
              <a:rPr lang="en-US" altLang="ko-KR" sz="1200" b="0" i="0" kern="1200">
                <a:solidFill>
                  <a:schemeClr val="tx1"/>
                </a:solidFill>
                <a:effectLst/>
                <a:latin typeface="+mn-lt"/>
                <a:ea typeface="+mn-ea"/>
                <a:cs typeface="+mn-cs"/>
              </a:rPr>
              <a:t>. </a:t>
            </a:r>
            <a:r>
              <a:rPr lang="ko-KR" altLang="en-US" sz="1200" b="0" i="0" kern="1200">
                <a:solidFill>
                  <a:schemeClr val="tx1"/>
                </a:solidFill>
                <a:effectLst/>
                <a:latin typeface="+mn-lt"/>
                <a:ea typeface="+mn-ea"/>
                <a:cs typeface="+mn-cs"/>
              </a:rPr>
              <a:t>데이터는 중앙 스토리지 디바이스에 저장되지만 로컬 클라이언트 시스템에 저장된 것처럼 액세스되고 처리됩니다</a:t>
            </a:r>
            <a:r>
              <a:rPr lang="en-US" altLang="ko-KR" sz="1200" b="0" i="0" kern="1200">
                <a:solidFill>
                  <a:schemeClr val="tx1"/>
                </a:solidFill>
                <a:effectLst/>
                <a:latin typeface="+mn-lt"/>
                <a:ea typeface="+mn-ea"/>
                <a:cs typeface="+mn-cs"/>
              </a:rPr>
              <a:t>. </a:t>
            </a:r>
            <a:r>
              <a:rPr lang="ko-KR" altLang="en-US" sz="1200" b="0" i="0" kern="1200">
                <a:solidFill>
                  <a:schemeClr val="tx1"/>
                </a:solidFill>
                <a:effectLst/>
                <a:latin typeface="+mn-lt"/>
                <a:ea typeface="+mn-ea"/>
                <a:cs typeface="+mn-cs"/>
              </a:rPr>
              <a:t>분산 파일 시스템을 사용하면 동일한 네트워크에 있는 사용자가 제어되고 권한이 부여된 방식으로 파일의 정보를 쉽게 공유할 수 있습니다</a:t>
            </a:r>
            <a:r>
              <a:rPr lang="en-US" altLang="ko-KR" sz="1200" b="0" i="0" kern="1200">
                <a:solidFill>
                  <a:schemeClr val="tx1"/>
                </a:solidFill>
                <a:effectLst/>
                <a:latin typeface="+mn-lt"/>
                <a:ea typeface="+mn-ea"/>
                <a:cs typeface="+mn-cs"/>
              </a:rPr>
              <a:t>.</a:t>
            </a:r>
          </a:p>
          <a:p>
            <a:pPr fontAlgn="base"/>
            <a:endParaRPr lang="en-US" altLang="ko-KR" sz="1200" b="0" i="0" kern="120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ko-Kore-KR" altLang="en-US"/>
              <a:t>Chapter 6 will have much more to say about this.</a:t>
            </a:r>
          </a:p>
          <a:p>
            <a:pPr fontAlgn="base"/>
            <a:endParaRPr lang="en-US" altLang="ko-KR" sz="1200" b="0" i="0" kern="1200">
              <a:solidFill>
                <a:schemeClr val="tx1"/>
              </a:solidFill>
              <a:effectLst/>
              <a:latin typeface="+mn-lt"/>
              <a:ea typeface="+mn-ea"/>
              <a:cs typeface="+mn-cs"/>
            </a:endParaRPr>
          </a:p>
          <a:p>
            <a:endParaRPr kumimoji="1" lang="ko-Kore-KR" altLang="en-US"/>
          </a:p>
        </p:txBody>
      </p:sp>
      <p:sp>
        <p:nvSpPr>
          <p:cNvPr id="4" name="슬라이드 번호 개체 틀 3"/>
          <p:cNvSpPr>
            <a:spLocks noGrp="1"/>
          </p:cNvSpPr>
          <p:nvPr>
            <p:ph type="sldNum" sz="quarter" idx="5"/>
          </p:nvPr>
        </p:nvSpPr>
        <p:spPr/>
        <p:txBody>
          <a:bodyPr/>
          <a:lstStyle/>
          <a:p>
            <a:fld id="{ABB4E1DC-4750-E74C-A474-BD054DF129D0}" type="slidenum">
              <a:t>14</a:t>
            </a:fld>
            <a:endParaRPr kumimoji="1" lang="ko-Kore-KR" altLang="en-US"/>
          </a:p>
        </p:txBody>
      </p:sp>
    </p:spTree>
    <p:extLst>
      <p:ext uri="{BB962C8B-B14F-4D97-AF65-F5344CB8AC3E}">
        <p14:creationId xmlns:p14="http://schemas.microsoft.com/office/powerpoint/2010/main" val="3922881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latin typeface="TimesTen"/>
              </a:rPr>
              <a:t>Os</a:t>
            </a:r>
            <a:r>
              <a:rPr lang="ko-KR" altLang="en-US">
                <a:latin typeface="TimesTen"/>
              </a:rPr>
              <a:t>는 하드웨어를 사용할 수 있도록 도와준다</a:t>
            </a:r>
            <a:endParaRPr lang="en-US" altLang="ko-KR">
              <a:latin typeface="TimesTen"/>
            </a:endParaRPr>
          </a:p>
          <a:p>
            <a:endParaRPr kumimoji="1" lang="en-US" altLang="ko-Kore-KR">
              <a:latin typeface="TimesTen"/>
            </a:endParaRPr>
          </a:p>
          <a:p>
            <a:r>
              <a:rPr kumimoji="1" lang="en-US" altLang="ko-KR">
                <a:latin typeface="TimesTen"/>
              </a:rPr>
              <a:t>Q1. </a:t>
            </a:r>
            <a:r>
              <a:rPr kumimoji="1" lang="ko-KR" altLang="en-US">
                <a:latin typeface="TimesTen"/>
              </a:rPr>
              <a:t>추상화를 통해서 어떻게 첫번째 목적을 이룰까</a:t>
            </a:r>
            <a:endParaRPr kumimoji="1" lang="en-US" altLang="ko-KR">
              <a:latin typeface="TimesTen"/>
            </a:endParaRPr>
          </a:p>
          <a:p>
            <a:endParaRPr kumimoji="1" lang="en-US" altLang="ko-Kore-KR"/>
          </a:p>
          <a:p>
            <a:r>
              <a:rPr kumimoji="1" lang="ko-KR" altLang="en-US"/>
              <a:t>실행중인 프로그램을 </a:t>
            </a:r>
            <a:r>
              <a:rPr kumimoji="1" lang="en-US" altLang="ko-Kore-KR"/>
              <a:t>Process</a:t>
            </a:r>
            <a:r>
              <a:rPr kumimoji="1" lang="ko-Kore-KR" altLang="en-US"/>
              <a:t>라는</a:t>
            </a:r>
            <a:r>
              <a:rPr kumimoji="1" lang="ko-KR" altLang="en-US"/>
              <a:t> 객체를 만들고 이 객체에 대한 정보를 가지고 </a:t>
            </a:r>
            <a:r>
              <a:rPr kumimoji="1" lang="en-US" altLang="ko-KR"/>
              <a:t>context switch</a:t>
            </a:r>
            <a:r>
              <a:rPr kumimoji="1" lang="ko-KR" altLang="en-US"/>
              <a:t>등</a:t>
            </a:r>
            <a:r>
              <a:rPr kumimoji="1" lang="en-US" altLang="ko-KR"/>
              <a:t>.</a:t>
            </a:r>
            <a:r>
              <a:rPr kumimoji="1" lang="ko-KR" altLang="en-US"/>
              <a:t> 하드웨어 권한을 제한함</a:t>
            </a:r>
            <a:r>
              <a:rPr kumimoji="1" lang="en-US" altLang="ko-KR"/>
              <a:t>?</a:t>
            </a:r>
            <a:endParaRPr kumimoji="1" lang="ko-Kore-KR" altLang="en-US"/>
          </a:p>
        </p:txBody>
      </p:sp>
      <p:sp>
        <p:nvSpPr>
          <p:cNvPr id="4" name="슬라이드 번호 개체 틀 3"/>
          <p:cNvSpPr>
            <a:spLocks noGrp="1"/>
          </p:cNvSpPr>
          <p:nvPr>
            <p:ph type="sldNum" sz="quarter" idx="5"/>
          </p:nvPr>
        </p:nvSpPr>
        <p:spPr/>
        <p:txBody>
          <a:bodyPr/>
          <a:lstStyle/>
          <a:p>
            <a:fld id="{ABB4E1DC-4750-E74C-A474-BD054DF129D0}" type="slidenum">
              <a:rPr lang="en-US" altLang="ko-Kore-KR"/>
              <a:t>15</a:t>
            </a:fld>
            <a:endParaRPr kumimoji="1" lang="ko-Kore-KR" altLang="en-US"/>
          </a:p>
        </p:txBody>
      </p:sp>
    </p:spTree>
    <p:extLst>
      <p:ext uri="{BB962C8B-B14F-4D97-AF65-F5344CB8AC3E}">
        <p14:creationId xmlns:p14="http://schemas.microsoft.com/office/powerpoint/2010/main" val="2870518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a:t>example scenario: the shell process and the hello process. Initially, the shell process is running alone, waiting for input on the command line. When we ask it to run the hello program, the shell carries out our request by invoking a special function known as a system call that passes control to the operating system. </a:t>
            </a:r>
          </a:p>
          <a:p>
            <a:r>
              <a:rPr kumimoji="1" lang="en-US" altLang="ko-Kore-KR"/>
              <a:t>he operating system saves the shell’s context, creates a new hello process and its context, and then passes control to the new hello process. After hello terminates, the operating system restores the context of the shell process and passes control back to it, where it waits for the next command-line input.</a:t>
            </a:r>
          </a:p>
          <a:p>
            <a:endParaRPr kumimoji="1" lang="en-US" altLang="ko-Kore-KR"/>
          </a:p>
          <a:p>
            <a:r>
              <a:rPr lang="ko-KR" altLang="ko-Kore-KR"/>
              <a:t>한 프로세스에서 다른 프로세스로의 전환은 운영 체제 커널에 의해 관리됩니다.</a:t>
            </a:r>
            <a:endParaRPr kumimoji="1" lang="en-US" altLang="ko-Kore-KR"/>
          </a:p>
          <a:p>
            <a:r>
              <a:rPr lang="ko-KR" altLang="ko-Kore-KR"/>
              <a:t>응용 프로그램이 파일 읽기 또는 쓰기와 같은 운영 체제의 조치를 필요로 할 때 특수 시스템 호출 명령을 실행하여 제어를 커널로 전송합니다. 그런 다음 커널은 요청 된 작업을 수행하고 응용 프로그램으로 돌아갑니다.</a:t>
            </a:r>
            <a:endParaRPr kumimoji="1" lang="en-US" altLang="ko-Kore-KR"/>
          </a:p>
          <a:p>
            <a:r>
              <a:rPr kumimoji="1" lang="en-US" altLang="ko-Kore-KR"/>
              <a:t>Q2. </a:t>
            </a:r>
            <a:r>
              <a:rPr kumimoji="1" lang="ko-KR" altLang="en-US"/>
              <a:t>쉘이 운영체제에게 전달하는 시스템호출함수는 무엇인지</a:t>
            </a:r>
            <a:r>
              <a:rPr kumimoji="1" lang="en-US" altLang="ko-KR"/>
              <a:t>,</a:t>
            </a:r>
            <a:r>
              <a:rPr kumimoji="1" lang="ko-KR" altLang="en-US"/>
              <a:t> 프로세스 제어전달이 어떻게 이뤄지는지</a:t>
            </a:r>
            <a:r>
              <a:rPr kumimoji="1" lang="en-US" altLang="ko-KR"/>
              <a:t>,</a:t>
            </a:r>
            <a:r>
              <a:rPr kumimoji="1" lang="ko-KR" altLang="en-US"/>
              <a:t> </a:t>
            </a:r>
            <a:endParaRPr kumimoji="1" lang="en-US" altLang="ko-KR"/>
          </a:p>
          <a:p>
            <a:endParaRPr kumimoji="1" lang="en-US" altLang="ko-Kore-KR"/>
          </a:p>
          <a:p>
            <a:r>
              <a:rPr lang="ko-KR" altLang="ko-Kore-KR"/>
              <a:t>프로세스 추상화를 구현하려면 저수준 하드웨어와 운영 체제 소프트웨어 간의 긴밀한 협력이 필요합니다.</a:t>
            </a:r>
            <a:endParaRPr kumimoji="1" lang="en-US" altLang="ko-Kore-KR"/>
          </a:p>
          <a:p>
            <a:endParaRPr kumimoji="1" lang="en-US" altLang="ko-Kore-KR"/>
          </a:p>
          <a:p>
            <a:r>
              <a:rPr kumimoji="1" lang="en-US" altLang="ko-Kore-KR"/>
              <a:t>Thread</a:t>
            </a:r>
            <a:r>
              <a:rPr kumimoji="1" lang="ko-KR" altLang="en-US"/>
              <a:t> </a:t>
            </a:r>
            <a:r>
              <a:rPr kumimoji="1" lang="en-US" altLang="ko-Kore-KR"/>
              <a:t>:</a:t>
            </a:r>
            <a:r>
              <a:rPr kumimoji="1" lang="ko-KR" altLang="en-US"/>
              <a:t> </a:t>
            </a:r>
            <a:r>
              <a:rPr kumimoji="1" lang="en-US" altLang="ko-Kore-KR"/>
              <a:t>13</a:t>
            </a:r>
            <a:endParaRPr kumimoji="1" lang="ko-Kore-KR" altLang="en-US"/>
          </a:p>
        </p:txBody>
      </p:sp>
      <p:sp>
        <p:nvSpPr>
          <p:cNvPr id="4" name="슬라이드 번호 개체 틀 3"/>
          <p:cNvSpPr>
            <a:spLocks noGrp="1"/>
          </p:cNvSpPr>
          <p:nvPr>
            <p:ph type="sldNum" sz="quarter" idx="5"/>
          </p:nvPr>
        </p:nvSpPr>
        <p:spPr/>
        <p:txBody>
          <a:bodyPr/>
          <a:lstStyle/>
          <a:p>
            <a:fld id="{ABB4E1DC-4750-E74C-A474-BD054DF129D0}" type="slidenum">
              <a:rPr lang="en-US" altLang="ko-Kore-KR"/>
              <a:t>28</a:t>
            </a:fld>
            <a:endParaRPr kumimoji="1" lang="ko-Kore-KR" altLang="en-US"/>
          </a:p>
        </p:txBody>
      </p:sp>
    </p:spTree>
    <p:extLst>
      <p:ext uri="{BB962C8B-B14F-4D97-AF65-F5344CB8AC3E}">
        <p14:creationId xmlns:p14="http://schemas.microsoft.com/office/powerpoint/2010/main" val="4224762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r>
              <a:rPr lang="ko-KR" altLang="en-US" sz="1200" b="0" i="0" kern="1200">
                <a:solidFill>
                  <a:schemeClr val="tx1"/>
                </a:solidFill>
                <a:effectLst/>
                <a:latin typeface="+mn-lt"/>
                <a:ea typeface="+mn-ea"/>
                <a:cs typeface="+mn-cs"/>
              </a:rPr>
              <a:t>스레드란</a:t>
            </a:r>
            <a:r>
              <a:rPr lang="en-US" altLang="ko-KR" sz="1200" b="0" i="0" kern="1200">
                <a:solidFill>
                  <a:schemeClr val="tx1"/>
                </a:solidFill>
                <a:effectLst/>
                <a:latin typeface="+mn-lt"/>
                <a:ea typeface="+mn-ea"/>
                <a:cs typeface="+mn-cs"/>
              </a:rPr>
              <a:t>? https://www.geeksforgeeks.org/thread-in-operating-system/</a:t>
            </a:r>
          </a:p>
          <a:p>
            <a:pPr marL="171450" indent="-171450">
              <a:buFontTx/>
              <a:buChar char="-"/>
            </a:pPr>
            <a:r>
              <a:rPr lang="ko-KR" altLang="en-US" sz="1200" b="0" i="0" kern="1200">
                <a:solidFill>
                  <a:schemeClr val="tx1"/>
                </a:solidFill>
                <a:effectLst/>
                <a:latin typeface="+mn-lt"/>
                <a:ea typeface="+mn-ea"/>
                <a:cs typeface="+mn-cs"/>
              </a:rPr>
              <a:t>스레드의 효율성</a:t>
            </a:r>
            <a:endParaRPr lang="en-US" altLang="ko-KR" sz="1200" b="0" i="0" kern="1200">
              <a:solidFill>
                <a:schemeClr val="tx1"/>
              </a:solidFill>
              <a:effectLst/>
              <a:latin typeface="+mn-lt"/>
              <a:ea typeface="+mn-ea"/>
              <a:cs typeface="+mn-cs"/>
            </a:endParaRPr>
          </a:p>
          <a:p>
            <a:pPr marL="171450" indent="-171450">
              <a:buFontTx/>
              <a:buChar char="-"/>
            </a:pPr>
            <a:r>
              <a:rPr lang="en-US" altLang="ko-KR" sz="1200" b="0" i="0" kern="1200">
                <a:solidFill>
                  <a:schemeClr val="tx1"/>
                </a:solidFill>
                <a:effectLst/>
                <a:latin typeface="+mn-lt"/>
                <a:ea typeface="+mn-ea"/>
                <a:cs typeface="+mn-cs"/>
              </a:rPr>
              <a:t>Chap 12</a:t>
            </a:r>
            <a:r>
              <a:rPr lang="ko-KR" altLang="en-US" sz="1200" b="0" i="0" kern="1200">
                <a:solidFill>
                  <a:schemeClr val="tx1"/>
                </a:solidFill>
                <a:effectLst/>
                <a:latin typeface="+mn-lt"/>
                <a:ea typeface="+mn-ea"/>
                <a:cs typeface="+mn-cs"/>
              </a:rPr>
              <a:t>에서 자세히</a:t>
            </a:r>
            <a:endParaRPr lang="en-US" altLang="ko-KR" sz="1200" b="0" i="0" kern="1200">
              <a:solidFill>
                <a:schemeClr val="tx1"/>
              </a:solidFill>
              <a:effectLst/>
              <a:latin typeface="+mn-lt"/>
              <a:ea typeface="+mn-ea"/>
              <a:cs typeface="+mn-cs"/>
            </a:endParaRPr>
          </a:p>
          <a:p>
            <a:pPr marL="171450" indent="-171450">
              <a:buFontTx/>
              <a:buChar char="-"/>
            </a:pPr>
            <a:endParaRPr lang="en-US" altLang="ko-KR" sz="1200" b="0" i="0" kern="1200">
              <a:solidFill>
                <a:schemeClr val="tx1"/>
              </a:solidFill>
              <a:effectLst/>
              <a:latin typeface="+mn-lt"/>
              <a:ea typeface="+mn-ea"/>
              <a:cs typeface="+mn-cs"/>
            </a:endParaRPr>
          </a:p>
          <a:p>
            <a:r>
              <a:rPr lang="ko-KR" altLang="en-US" sz="1200" b="0" i="0" kern="1200">
                <a:solidFill>
                  <a:schemeClr val="tx1"/>
                </a:solidFill>
                <a:effectLst/>
                <a:latin typeface="+mn-lt"/>
                <a:ea typeface="+mn-ea"/>
                <a:cs typeface="+mn-cs"/>
              </a:rPr>
              <a:t>스레드는 </a:t>
            </a:r>
            <a:r>
              <a:rPr lang="ko-KR" altLang="en-US" sz="1200" b="1" i="0" kern="1200">
                <a:solidFill>
                  <a:schemeClr val="tx1"/>
                </a:solidFill>
                <a:effectLst/>
                <a:latin typeface="+mn-lt"/>
                <a:ea typeface="+mn-ea"/>
                <a:cs typeface="+mn-cs"/>
              </a:rPr>
              <a:t>프로세스 내에서 실행되는 흐름의 단위</a:t>
            </a:r>
            <a:r>
              <a:rPr lang="ko-KR" altLang="en-US" sz="1200" b="0" i="0" kern="1200">
                <a:solidFill>
                  <a:schemeClr val="tx1"/>
                </a:solidFill>
                <a:effectLst/>
                <a:latin typeface="+mn-lt"/>
                <a:ea typeface="+mn-ea"/>
                <a:cs typeface="+mn-cs"/>
              </a:rPr>
              <a:t>이므로 특정 프로세스에 반드시 포함된다</a:t>
            </a:r>
            <a:r>
              <a:rPr lang="en-US" altLang="ko-KR" sz="1200" b="0" i="0" kern="1200">
                <a:solidFill>
                  <a:schemeClr val="tx1"/>
                </a:solidFill>
                <a:effectLst/>
                <a:latin typeface="+mn-lt"/>
                <a:ea typeface="+mn-ea"/>
                <a:cs typeface="+mn-cs"/>
              </a:rPr>
              <a:t>. </a:t>
            </a:r>
            <a:r>
              <a:rPr lang="ko-KR" altLang="en-US" sz="1200" b="1" i="0" kern="1200">
                <a:solidFill>
                  <a:schemeClr val="tx1"/>
                </a:solidFill>
                <a:effectLst/>
                <a:latin typeface="+mn-lt"/>
                <a:ea typeface="+mn-ea"/>
                <a:cs typeface="+mn-cs"/>
              </a:rPr>
              <a:t>하나의 프로세스는 하나 이상의 스레드를 갖는다</a:t>
            </a:r>
            <a:r>
              <a:rPr lang="en-US" altLang="ko-KR" sz="1200" b="1" i="0" kern="1200">
                <a:solidFill>
                  <a:schemeClr val="tx1"/>
                </a:solidFill>
                <a:effectLst/>
                <a:latin typeface="+mn-lt"/>
                <a:ea typeface="+mn-ea"/>
                <a:cs typeface="+mn-cs"/>
              </a:rPr>
              <a:t>.</a:t>
            </a:r>
            <a:r>
              <a:rPr lang="ko-KR" altLang="en-US" sz="1200" b="0" i="0" kern="1200">
                <a:solidFill>
                  <a:schemeClr val="tx1"/>
                </a:solidFill>
                <a:effectLst/>
                <a:latin typeface="+mn-lt"/>
                <a:ea typeface="+mn-ea"/>
                <a:cs typeface="+mn-cs"/>
              </a:rPr>
              <a:t> 즉</a:t>
            </a:r>
            <a:r>
              <a:rPr lang="en-US" altLang="ko-KR" sz="1200" b="0" i="0" kern="1200">
                <a:solidFill>
                  <a:schemeClr val="tx1"/>
                </a:solidFill>
                <a:effectLst/>
                <a:latin typeface="+mn-lt"/>
                <a:ea typeface="+mn-ea"/>
                <a:cs typeface="+mn-cs"/>
              </a:rPr>
              <a:t>, </a:t>
            </a:r>
            <a:r>
              <a:rPr lang="ko-KR" altLang="en-US" sz="1200" b="0" i="0" kern="1200">
                <a:solidFill>
                  <a:schemeClr val="tx1"/>
                </a:solidFill>
                <a:effectLst/>
                <a:latin typeface="+mn-lt"/>
                <a:ea typeface="+mn-ea"/>
                <a:cs typeface="+mn-cs"/>
              </a:rPr>
              <a:t>프로세스 내에서도 처리 흐름이 여러개가 될 수 있다</a:t>
            </a:r>
            <a:r>
              <a:rPr lang="en-US" altLang="ko-KR" sz="1200" b="0" i="0" kern="1200">
                <a:solidFill>
                  <a:schemeClr val="tx1"/>
                </a:solidFill>
                <a:effectLst/>
                <a:latin typeface="+mn-lt"/>
                <a:ea typeface="+mn-ea"/>
                <a:cs typeface="+mn-cs"/>
              </a:rPr>
              <a:t>. </a:t>
            </a:r>
            <a:r>
              <a:rPr lang="ko-KR" altLang="en-US" sz="1200" b="0" i="0" kern="1200">
                <a:solidFill>
                  <a:schemeClr val="tx1"/>
                </a:solidFill>
                <a:effectLst/>
                <a:latin typeface="+mn-lt"/>
                <a:ea typeface="+mn-ea"/>
                <a:cs typeface="+mn-cs"/>
              </a:rPr>
              <a:t>하지만 운영체제는 프로세스 단위로 메모리를 할당하므로</a:t>
            </a:r>
            <a:r>
              <a:rPr lang="en-US" altLang="ko-KR" sz="1200" b="0" i="0" kern="1200">
                <a:solidFill>
                  <a:schemeClr val="tx1"/>
                </a:solidFill>
                <a:effectLst/>
                <a:latin typeface="+mn-lt"/>
                <a:ea typeface="+mn-ea"/>
                <a:cs typeface="+mn-cs"/>
              </a:rPr>
              <a:t>, </a:t>
            </a:r>
            <a:r>
              <a:rPr lang="ko-KR" altLang="en-US" sz="1200" b="1" i="0" kern="1200">
                <a:solidFill>
                  <a:schemeClr val="tx1"/>
                </a:solidFill>
                <a:effectLst/>
                <a:latin typeface="+mn-lt"/>
                <a:ea typeface="+mn-ea"/>
                <a:cs typeface="+mn-cs"/>
              </a:rPr>
              <a:t>같은 프로세스 소속의 스레드는 메모리를 공유한다</a:t>
            </a:r>
            <a:r>
              <a:rPr lang="en-US" altLang="ko-KR" sz="1200" b="0" i="0" kern="1200">
                <a:solidFill>
                  <a:schemeClr val="tx1"/>
                </a:solidFill>
                <a:effectLst/>
                <a:latin typeface="+mn-lt"/>
                <a:ea typeface="+mn-ea"/>
                <a:cs typeface="+mn-cs"/>
              </a:rPr>
              <a:t>. (</a:t>
            </a:r>
            <a:r>
              <a:rPr lang="ko-KR" altLang="en-US" sz="1200" b="0" i="0" kern="1200">
                <a:solidFill>
                  <a:schemeClr val="tx1"/>
                </a:solidFill>
                <a:effectLst/>
                <a:latin typeface="+mn-lt"/>
                <a:ea typeface="+mn-ea"/>
                <a:cs typeface="+mn-cs"/>
              </a:rPr>
              <a:t>스레드도 각자의 스택영역을 보유하므로 완전히 공유한다고 보기는 어렵다</a:t>
            </a:r>
            <a:r>
              <a:rPr lang="en-US" altLang="ko-KR" sz="1200" b="0" i="0" kern="1200">
                <a:solidFill>
                  <a:schemeClr val="tx1"/>
                </a:solidFill>
                <a:effectLst/>
                <a:latin typeface="+mn-lt"/>
                <a:ea typeface="+mn-ea"/>
                <a:cs typeface="+mn-cs"/>
              </a:rPr>
              <a:t>.)</a:t>
            </a:r>
            <a:br>
              <a:rPr lang="ko-KR" altLang="en-US"/>
            </a:br>
            <a:br>
              <a:rPr lang="ko-KR" altLang="en-US"/>
            </a:br>
            <a:r>
              <a:rPr lang="ko-KR" altLang="en-US" sz="1200" b="0" i="0" kern="1200">
                <a:solidFill>
                  <a:schemeClr val="tx1"/>
                </a:solidFill>
                <a:effectLst/>
                <a:latin typeface="+mn-lt"/>
                <a:ea typeface="+mn-ea"/>
                <a:cs typeface="+mn-cs"/>
              </a:rPr>
              <a:t>출처</a:t>
            </a:r>
            <a:r>
              <a:rPr lang="en-US" altLang="ko-KR" sz="1200" b="0" i="0" kern="1200">
                <a:solidFill>
                  <a:schemeClr val="tx1"/>
                </a:solidFill>
                <a:effectLst/>
                <a:latin typeface="+mn-lt"/>
                <a:ea typeface="+mn-ea"/>
                <a:cs typeface="+mn-cs"/>
              </a:rPr>
              <a:t>: </a:t>
            </a:r>
            <a:r>
              <a:rPr lang="en" altLang="ko-Kore-KR" sz="1200" b="0" i="0" u="none" strike="noStrike" kern="1200">
                <a:solidFill>
                  <a:schemeClr val="tx1"/>
                </a:solidFill>
                <a:effectLst/>
                <a:latin typeface="+mn-lt"/>
                <a:ea typeface="+mn-ea"/>
                <a:cs typeface="+mn-cs"/>
                <a:hlinkClick r:id="rId3"/>
              </a:rPr>
              <a:t>https://preamtree.tistory.com/10</a:t>
            </a:r>
            <a:r>
              <a:rPr lang="en" altLang="ko-Kore-KR" sz="1200" b="0" i="0" kern="1200">
                <a:solidFill>
                  <a:schemeClr val="tx1"/>
                </a:solidFill>
                <a:effectLst/>
                <a:latin typeface="+mn-lt"/>
                <a:ea typeface="+mn-ea"/>
                <a:cs typeface="+mn-cs"/>
              </a:rPr>
              <a:t> [Preamtree</a:t>
            </a:r>
            <a:r>
              <a:rPr lang="ko-KR" altLang="en-US" sz="1200" b="0" i="0" kern="1200">
                <a:solidFill>
                  <a:schemeClr val="tx1"/>
                </a:solidFill>
                <a:effectLst/>
                <a:latin typeface="+mn-lt"/>
                <a:ea typeface="+mn-ea"/>
                <a:cs typeface="+mn-cs"/>
              </a:rPr>
              <a:t>의 행복로그</a:t>
            </a:r>
            <a:r>
              <a:rPr lang="en-US" altLang="ko-KR" sz="1200" b="0" i="0" kern="1200">
                <a:solidFill>
                  <a:schemeClr val="tx1"/>
                </a:solidFill>
                <a:effectLst/>
                <a:latin typeface="+mn-lt"/>
                <a:ea typeface="+mn-ea"/>
                <a:cs typeface="+mn-cs"/>
              </a:rPr>
              <a:t>] Each process has the same uniform view of memory, which is known as its virtual address space.</a:t>
            </a:r>
            <a:endParaRPr kumimoji="1" lang="ko-Kore-KR" altLang="en-US"/>
          </a:p>
        </p:txBody>
      </p:sp>
      <p:sp>
        <p:nvSpPr>
          <p:cNvPr id="4" name="슬라이드 번호 개체 틀 3"/>
          <p:cNvSpPr>
            <a:spLocks noGrp="1"/>
          </p:cNvSpPr>
          <p:nvPr>
            <p:ph type="sldNum" sz="quarter" idx="5"/>
          </p:nvPr>
        </p:nvSpPr>
        <p:spPr/>
        <p:txBody>
          <a:bodyPr/>
          <a:lstStyle/>
          <a:p>
            <a:fld id="{ABB4E1DC-4750-E74C-A474-BD054DF129D0}" type="slidenum">
              <a:rPr lang="en-US" altLang="ko-Kore-KR"/>
              <a:t>29</a:t>
            </a:fld>
            <a:endParaRPr kumimoji="1" lang="ko-Kore-KR" altLang="en-US"/>
          </a:p>
        </p:txBody>
      </p:sp>
    </p:spTree>
    <p:extLst>
      <p:ext uri="{BB962C8B-B14F-4D97-AF65-F5344CB8AC3E}">
        <p14:creationId xmlns:p14="http://schemas.microsoft.com/office/powerpoint/2010/main" val="3184587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ore-KR"/>
              <a:t>Near the middle of the address space is an area that holds the code and data for shared libraries such as the C standard library and the math library</a:t>
            </a:r>
          </a:p>
          <a:p>
            <a:r>
              <a:rPr kumimoji="1" lang="en-US" altLang="ko-KR"/>
              <a:t>Q3. </a:t>
            </a:r>
            <a:r>
              <a:rPr kumimoji="1" lang="ko-KR" altLang="en-US"/>
              <a:t>커널을 다 공통으로 가지고있다면 굳이 다시 복사하는 이유가 뭘까</a:t>
            </a:r>
            <a:endParaRPr kumimoji="1" lang="en" altLang="ko-Kore-KR"/>
          </a:p>
        </p:txBody>
      </p:sp>
      <p:sp>
        <p:nvSpPr>
          <p:cNvPr id="4" name="슬라이드 번호 개체 틀 3"/>
          <p:cNvSpPr>
            <a:spLocks noGrp="1"/>
          </p:cNvSpPr>
          <p:nvPr>
            <p:ph type="sldNum" sz="quarter" idx="5"/>
          </p:nvPr>
        </p:nvSpPr>
        <p:spPr/>
        <p:txBody>
          <a:bodyPr/>
          <a:lstStyle/>
          <a:p>
            <a:fld id="{ABB4E1DC-4750-E74C-A474-BD054DF129D0}" type="slidenum">
              <a:rPr lang="en-US" altLang="ko-Kore-KR"/>
              <a:t>30</a:t>
            </a:fld>
            <a:endParaRPr kumimoji="1" lang="ko-Kore-KR" altLang="en-US"/>
          </a:p>
        </p:txBody>
      </p:sp>
    </p:spTree>
    <p:extLst>
      <p:ext uri="{BB962C8B-B14F-4D97-AF65-F5344CB8AC3E}">
        <p14:creationId xmlns:p14="http://schemas.microsoft.com/office/powerpoint/2010/main" val="3554899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a:t>Chapter 10</a:t>
            </a:r>
            <a:endParaRPr kumimoji="1" lang="ko-Kore-KR" altLang="en-US"/>
          </a:p>
        </p:txBody>
      </p:sp>
      <p:sp>
        <p:nvSpPr>
          <p:cNvPr id="4" name="슬라이드 번호 개체 틀 3"/>
          <p:cNvSpPr>
            <a:spLocks noGrp="1"/>
          </p:cNvSpPr>
          <p:nvPr>
            <p:ph type="sldNum" sz="quarter" idx="5"/>
          </p:nvPr>
        </p:nvSpPr>
        <p:spPr/>
        <p:txBody>
          <a:bodyPr/>
          <a:lstStyle/>
          <a:p>
            <a:fld id="{ABB4E1DC-4750-E74C-A474-BD054DF129D0}" type="slidenum">
              <a:rPr lang="en-US" altLang="ko-Kore-KR"/>
              <a:t>31</a:t>
            </a:fld>
            <a:endParaRPr kumimoji="1" lang="ko-Kore-KR" altLang="en-US"/>
          </a:p>
        </p:txBody>
      </p:sp>
    </p:spTree>
    <p:extLst>
      <p:ext uri="{BB962C8B-B14F-4D97-AF65-F5344CB8AC3E}">
        <p14:creationId xmlns:p14="http://schemas.microsoft.com/office/powerpoint/2010/main" val="3132765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ABB4E1DC-4750-E74C-A474-BD054DF129D0}" type="slidenum">
              <a:rPr lang="en-US" altLang="ko-Kore-KR"/>
              <a:t>32</a:t>
            </a:fld>
            <a:endParaRPr kumimoji="1" lang="ko-Kore-KR" altLang="en-US"/>
          </a:p>
        </p:txBody>
      </p:sp>
    </p:spTree>
    <p:extLst>
      <p:ext uri="{BB962C8B-B14F-4D97-AF65-F5344CB8AC3E}">
        <p14:creationId xmlns:p14="http://schemas.microsoft.com/office/powerpoint/2010/main" val="1447192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1" lang="ko-KR" altLang="en-US"/>
              <a:t>메인메모리</a:t>
            </a:r>
            <a:r>
              <a:rPr kumimoji="1" lang="en-US" altLang="ko-KR"/>
              <a:t>,</a:t>
            </a:r>
            <a:r>
              <a:rPr kumimoji="1" lang="ko-KR" altLang="en-US"/>
              <a:t> 캐시 둘다 전원을 끄면 날라가는 </a:t>
            </a:r>
            <a:r>
              <a:rPr kumimoji="1" lang="en-US" altLang="ko-KR"/>
              <a:t>RAM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1" lang="ko-KR" altLang="en-US"/>
              <a:t>근데 캐시는 좀 빨라야해서 </a:t>
            </a:r>
            <a:r>
              <a:rPr kumimoji="1" lang="en-US" altLang="ko-KR"/>
              <a:t>SRAM</a:t>
            </a:r>
            <a:r>
              <a:rPr kumimoji="1" lang="ko-KR" altLang="en-US"/>
              <a:t>을 사용</a:t>
            </a:r>
            <a:endParaRPr kumimoji="1" lang="en-US" altLang="ko-K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1" lang="en-US" altLang="ko-KR"/>
          </a:p>
        </p:txBody>
      </p:sp>
      <p:sp>
        <p:nvSpPr>
          <p:cNvPr id="4" name="슬라이드 번호 개체 틀 3"/>
          <p:cNvSpPr>
            <a:spLocks noGrp="1"/>
          </p:cNvSpPr>
          <p:nvPr>
            <p:ph type="sldNum" sz="quarter" idx="5"/>
          </p:nvPr>
        </p:nvSpPr>
        <p:spPr/>
        <p:txBody>
          <a:bodyPr/>
          <a:lstStyle/>
          <a:p>
            <a:fld id="{ABB4E1DC-4750-E74C-A474-BD054DF129D0}" type="slidenum">
              <a:rPr lang="en-US" altLang="ko-Kore-KR"/>
              <a:t>33</a:t>
            </a:fld>
            <a:endParaRPr kumimoji="1" lang="ko-Kore-KR" altLang="en-US"/>
          </a:p>
        </p:txBody>
      </p:sp>
    </p:spTree>
    <p:extLst>
      <p:ext uri="{BB962C8B-B14F-4D97-AF65-F5344CB8AC3E}">
        <p14:creationId xmlns:p14="http://schemas.microsoft.com/office/powerpoint/2010/main" val="2122954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AD598E-7E62-CB48-A1B5-89148D072C43}"/>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47A5EE12-9E3C-2144-BE7C-13F3721BC5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53EFD2D0-E5C6-B747-9D4B-9FF8957D21A2}"/>
              </a:ext>
            </a:extLst>
          </p:cNvPr>
          <p:cNvSpPr>
            <a:spLocks noGrp="1"/>
          </p:cNvSpPr>
          <p:nvPr>
            <p:ph type="dt" sz="half" idx="10"/>
          </p:nvPr>
        </p:nvSpPr>
        <p:spPr/>
        <p:txBody>
          <a:bodyPr/>
          <a:lstStyle/>
          <a:p>
            <a:fld id="{017D00D9-8707-0141-B9B5-FDF80789D3E3}" type="datetimeFigureOut">
              <a:t>2021. 7. 8.</a:t>
            </a:fld>
            <a:endParaRPr kumimoji="1" lang="ko-Kore-KR" altLang="en-US"/>
          </a:p>
        </p:txBody>
      </p:sp>
      <p:sp>
        <p:nvSpPr>
          <p:cNvPr id="5" name="바닥글 개체 틀 4">
            <a:extLst>
              <a:ext uri="{FF2B5EF4-FFF2-40B4-BE49-F238E27FC236}">
                <a16:creationId xmlns:a16="http://schemas.microsoft.com/office/drawing/2014/main" id="{04654B19-52F0-B64E-9AA1-C39DD5F9975A}"/>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5B2913EA-7B59-B648-9CB3-0D2618E733CD}"/>
              </a:ext>
            </a:extLst>
          </p:cNvPr>
          <p:cNvSpPr>
            <a:spLocks noGrp="1"/>
          </p:cNvSpPr>
          <p:nvPr>
            <p:ph type="sldNum" sz="quarter" idx="12"/>
          </p:nvPr>
        </p:nvSpPr>
        <p:spPr/>
        <p:txBody>
          <a:bodyPr/>
          <a:lstStyle/>
          <a:p>
            <a:fld id="{A19C7D46-E960-9043-81D2-FF74AEA1217A}" type="slidenum">
              <a:t>‹#›</a:t>
            </a:fld>
            <a:endParaRPr kumimoji="1" lang="ko-Kore-KR" altLang="en-US"/>
          </a:p>
        </p:txBody>
      </p:sp>
    </p:spTree>
    <p:extLst>
      <p:ext uri="{BB962C8B-B14F-4D97-AF65-F5344CB8AC3E}">
        <p14:creationId xmlns:p14="http://schemas.microsoft.com/office/powerpoint/2010/main" val="3638891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4B7A2C8-4BB9-514F-A893-F15F3693C17A}"/>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BD568887-C741-DB4E-83F3-9C0719AAE8B8}"/>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48E48A8A-4C6C-5044-AF9C-A1D9F0CA3805}"/>
              </a:ext>
            </a:extLst>
          </p:cNvPr>
          <p:cNvSpPr>
            <a:spLocks noGrp="1"/>
          </p:cNvSpPr>
          <p:nvPr>
            <p:ph type="dt" sz="half" idx="10"/>
          </p:nvPr>
        </p:nvSpPr>
        <p:spPr/>
        <p:txBody>
          <a:bodyPr/>
          <a:lstStyle/>
          <a:p>
            <a:fld id="{017D00D9-8707-0141-B9B5-FDF80789D3E3}" type="datetimeFigureOut">
              <a:t>2021. 7. 8.</a:t>
            </a:fld>
            <a:endParaRPr kumimoji="1" lang="ko-Kore-KR" altLang="en-US"/>
          </a:p>
        </p:txBody>
      </p:sp>
      <p:sp>
        <p:nvSpPr>
          <p:cNvPr id="5" name="바닥글 개체 틀 4">
            <a:extLst>
              <a:ext uri="{FF2B5EF4-FFF2-40B4-BE49-F238E27FC236}">
                <a16:creationId xmlns:a16="http://schemas.microsoft.com/office/drawing/2014/main" id="{241EED9B-C219-F948-B1F0-A820569B5BA8}"/>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89890EDC-AC62-374C-8048-FD6880FAE8E4}"/>
              </a:ext>
            </a:extLst>
          </p:cNvPr>
          <p:cNvSpPr>
            <a:spLocks noGrp="1"/>
          </p:cNvSpPr>
          <p:nvPr>
            <p:ph type="sldNum" sz="quarter" idx="12"/>
          </p:nvPr>
        </p:nvSpPr>
        <p:spPr/>
        <p:txBody>
          <a:bodyPr/>
          <a:lstStyle/>
          <a:p>
            <a:fld id="{A19C7D46-E960-9043-81D2-FF74AEA1217A}" type="slidenum">
              <a:t>‹#›</a:t>
            </a:fld>
            <a:endParaRPr kumimoji="1" lang="ko-Kore-KR" altLang="en-US"/>
          </a:p>
        </p:txBody>
      </p:sp>
    </p:spTree>
    <p:extLst>
      <p:ext uri="{BB962C8B-B14F-4D97-AF65-F5344CB8AC3E}">
        <p14:creationId xmlns:p14="http://schemas.microsoft.com/office/powerpoint/2010/main" val="2599132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5093C32-9271-9B48-9B39-C4A24CB4DC05}"/>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751E86AC-555E-7A4A-B919-09E196A48D94}"/>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CF846001-DC4D-AB40-ABEF-03E8107C9422}"/>
              </a:ext>
            </a:extLst>
          </p:cNvPr>
          <p:cNvSpPr>
            <a:spLocks noGrp="1"/>
          </p:cNvSpPr>
          <p:nvPr>
            <p:ph type="dt" sz="half" idx="10"/>
          </p:nvPr>
        </p:nvSpPr>
        <p:spPr/>
        <p:txBody>
          <a:bodyPr/>
          <a:lstStyle/>
          <a:p>
            <a:fld id="{017D00D9-8707-0141-B9B5-FDF80789D3E3}" type="datetimeFigureOut">
              <a:t>2021. 7. 8.</a:t>
            </a:fld>
            <a:endParaRPr kumimoji="1" lang="ko-Kore-KR" altLang="en-US"/>
          </a:p>
        </p:txBody>
      </p:sp>
      <p:sp>
        <p:nvSpPr>
          <p:cNvPr id="5" name="바닥글 개체 틀 4">
            <a:extLst>
              <a:ext uri="{FF2B5EF4-FFF2-40B4-BE49-F238E27FC236}">
                <a16:creationId xmlns:a16="http://schemas.microsoft.com/office/drawing/2014/main" id="{599AF5F9-E340-A744-BD52-46AF9F4F989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F6ED1FA8-EA42-2846-8571-CD2F347F3E31}"/>
              </a:ext>
            </a:extLst>
          </p:cNvPr>
          <p:cNvSpPr>
            <a:spLocks noGrp="1"/>
          </p:cNvSpPr>
          <p:nvPr>
            <p:ph type="sldNum" sz="quarter" idx="12"/>
          </p:nvPr>
        </p:nvSpPr>
        <p:spPr/>
        <p:txBody>
          <a:bodyPr/>
          <a:lstStyle/>
          <a:p>
            <a:fld id="{A19C7D46-E960-9043-81D2-FF74AEA1217A}" type="slidenum">
              <a:t>‹#›</a:t>
            </a:fld>
            <a:endParaRPr kumimoji="1" lang="ko-Kore-KR" altLang="en-US"/>
          </a:p>
        </p:txBody>
      </p:sp>
    </p:spTree>
    <p:extLst>
      <p:ext uri="{BB962C8B-B14F-4D97-AF65-F5344CB8AC3E}">
        <p14:creationId xmlns:p14="http://schemas.microsoft.com/office/powerpoint/2010/main" val="2572038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2B71BC4-0EE2-6C43-9802-1BA3CE24B53E}"/>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C0208DE9-A0EA-8545-83CE-D27CA0263962}"/>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A24B37E6-0597-4847-940C-16BC818546C9}"/>
              </a:ext>
            </a:extLst>
          </p:cNvPr>
          <p:cNvSpPr>
            <a:spLocks noGrp="1"/>
          </p:cNvSpPr>
          <p:nvPr>
            <p:ph type="dt" sz="half" idx="10"/>
          </p:nvPr>
        </p:nvSpPr>
        <p:spPr/>
        <p:txBody>
          <a:bodyPr/>
          <a:lstStyle/>
          <a:p>
            <a:fld id="{017D00D9-8707-0141-B9B5-FDF80789D3E3}" type="datetimeFigureOut">
              <a:t>2021. 7. 8.</a:t>
            </a:fld>
            <a:endParaRPr kumimoji="1" lang="ko-Kore-KR" altLang="en-US"/>
          </a:p>
        </p:txBody>
      </p:sp>
      <p:sp>
        <p:nvSpPr>
          <p:cNvPr id="5" name="바닥글 개체 틀 4">
            <a:extLst>
              <a:ext uri="{FF2B5EF4-FFF2-40B4-BE49-F238E27FC236}">
                <a16:creationId xmlns:a16="http://schemas.microsoft.com/office/drawing/2014/main" id="{80034E11-7DB7-E849-917C-6972DDE67746}"/>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A27E38EA-53F0-3244-8228-59766E260828}"/>
              </a:ext>
            </a:extLst>
          </p:cNvPr>
          <p:cNvSpPr>
            <a:spLocks noGrp="1"/>
          </p:cNvSpPr>
          <p:nvPr>
            <p:ph type="sldNum" sz="quarter" idx="12"/>
          </p:nvPr>
        </p:nvSpPr>
        <p:spPr/>
        <p:txBody>
          <a:bodyPr/>
          <a:lstStyle/>
          <a:p>
            <a:fld id="{A19C7D46-E960-9043-81D2-FF74AEA1217A}" type="slidenum">
              <a:t>‹#›</a:t>
            </a:fld>
            <a:endParaRPr kumimoji="1" lang="ko-Kore-KR" altLang="en-US"/>
          </a:p>
        </p:txBody>
      </p:sp>
    </p:spTree>
    <p:extLst>
      <p:ext uri="{BB962C8B-B14F-4D97-AF65-F5344CB8AC3E}">
        <p14:creationId xmlns:p14="http://schemas.microsoft.com/office/powerpoint/2010/main" val="1092893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4975F-1B86-2A47-8242-144403EE16B6}"/>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500749FC-6483-E945-A4D4-76BE9EE792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297CF8AA-A590-CC47-BD16-57930F9EF7E6}"/>
              </a:ext>
            </a:extLst>
          </p:cNvPr>
          <p:cNvSpPr>
            <a:spLocks noGrp="1"/>
          </p:cNvSpPr>
          <p:nvPr>
            <p:ph type="dt" sz="half" idx="10"/>
          </p:nvPr>
        </p:nvSpPr>
        <p:spPr/>
        <p:txBody>
          <a:bodyPr/>
          <a:lstStyle/>
          <a:p>
            <a:fld id="{017D00D9-8707-0141-B9B5-FDF80789D3E3}" type="datetimeFigureOut">
              <a:t>2021. 7. 8.</a:t>
            </a:fld>
            <a:endParaRPr kumimoji="1" lang="ko-Kore-KR" altLang="en-US"/>
          </a:p>
        </p:txBody>
      </p:sp>
      <p:sp>
        <p:nvSpPr>
          <p:cNvPr id="5" name="바닥글 개체 틀 4">
            <a:extLst>
              <a:ext uri="{FF2B5EF4-FFF2-40B4-BE49-F238E27FC236}">
                <a16:creationId xmlns:a16="http://schemas.microsoft.com/office/drawing/2014/main" id="{F46EA0E4-22D1-C948-B35F-A8D537DD9A0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E881EDD7-9616-1249-8AC9-9D5496045BCC}"/>
              </a:ext>
            </a:extLst>
          </p:cNvPr>
          <p:cNvSpPr>
            <a:spLocks noGrp="1"/>
          </p:cNvSpPr>
          <p:nvPr>
            <p:ph type="sldNum" sz="quarter" idx="12"/>
          </p:nvPr>
        </p:nvSpPr>
        <p:spPr/>
        <p:txBody>
          <a:bodyPr/>
          <a:lstStyle/>
          <a:p>
            <a:fld id="{A19C7D46-E960-9043-81D2-FF74AEA1217A}" type="slidenum">
              <a:t>‹#›</a:t>
            </a:fld>
            <a:endParaRPr kumimoji="1" lang="ko-Kore-KR" altLang="en-US"/>
          </a:p>
        </p:txBody>
      </p:sp>
    </p:spTree>
    <p:extLst>
      <p:ext uri="{BB962C8B-B14F-4D97-AF65-F5344CB8AC3E}">
        <p14:creationId xmlns:p14="http://schemas.microsoft.com/office/powerpoint/2010/main" val="1440957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622AFE-B387-8F46-9455-0A4A4D992133}"/>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CD6B856-4AE7-5E4D-AEC5-6776E1306424}"/>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2E4DE7EA-B219-D642-A3EA-F803B0396A90}"/>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CB24B207-03DC-2349-B9F5-ED12E0A0A344}"/>
              </a:ext>
            </a:extLst>
          </p:cNvPr>
          <p:cNvSpPr>
            <a:spLocks noGrp="1"/>
          </p:cNvSpPr>
          <p:nvPr>
            <p:ph type="dt" sz="half" idx="10"/>
          </p:nvPr>
        </p:nvSpPr>
        <p:spPr/>
        <p:txBody>
          <a:bodyPr/>
          <a:lstStyle/>
          <a:p>
            <a:fld id="{017D00D9-8707-0141-B9B5-FDF80789D3E3}" type="datetimeFigureOut">
              <a:t>2021. 7. 8.</a:t>
            </a:fld>
            <a:endParaRPr kumimoji="1" lang="ko-Kore-KR" altLang="en-US"/>
          </a:p>
        </p:txBody>
      </p:sp>
      <p:sp>
        <p:nvSpPr>
          <p:cNvPr id="6" name="바닥글 개체 틀 5">
            <a:extLst>
              <a:ext uri="{FF2B5EF4-FFF2-40B4-BE49-F238E27FC236}">
                <a16:creationId xmlns:a16="http://schemas.microsoft.com/office/drawing/2014/main" id="{32B03F00-CC25-8C4A-9943-FB843FB9FA1B}"/>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36FE83D5-2567-6E45-A576-9281C1941A26}"/>
              </a:ext>
            </a:extLst>
          </p:cNvPr>
          <p:cNvSpPr>
            <a:spLocks noGrp="1"/>
          </p:cNvSpPr>
          <p:nvPr>
            <p:ph type="sldNum" sz="quarter" idx="12"/>
          </p:nvPr>
        </p:nvSpPr>
        <p:spPr/>
        <p:txBody>
          <a:bodyPr/>
          <a:lstStyle/>
          <a:p>
            <a:fld id="{A19C7D46-E960-9043-81D2-FF74AEA1217A}" type="slidenum">
              <a:t>‹#›</a:t>
            </a:fld>
            <a:endParaRPr kumimoji="1" lang="ko-Kore-KR" altLang="en-US"/>
          </a:p>
        </p:txBody>
      </p:sp>
    </p:spTree>
    <p:extLst>
      <p:ext uri="{BB962C8B-B14F-4D97-AF65-F5344CB8AC3E}">
        <p14:creationId xmlns:p14="http://schemas.microsoft.com/office/powerpoint/2010/main" val="3538797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E79F29-68E5-EC44-BA11-894185B9083F}"/>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6E9754F7-CCA9-494D-B1D6-CB4EEF6E27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C5CD3AF0-3B1D-5840-91F8-A65C909BD4C6}"/>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32002F3C-AA60-9245-9565-B7716F5810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1A984E52-6079-D84F-9096-D70D8E1B047A}"/>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D3DF64D4-B7BC-9446-96EC-7D05FD26C2BF}"/>
              </a:ext>
            </a:extLst>
          </p:cNvPr>
          <p:cNvSpPr>
            <a:spLocks noGrp="1"/>
          </p:cNvSpPr>
          <p:nvPr>
            <p:ph type="dt" sz="half" idx="10"/>
          </p:nvPr>
        </p:nvSpPr>
        <p:spPr/>
        <p:txBody>
          <a:bodyPr/>
          <a:lstStyle/>
          <a:p>
            <a:fld id="{017D00D9-8707-0141-B9B5-FDF80789D3E3}" type="datetimeFigureOut">
              <a:t>2021. 7. 8.</a:t>
            </a:fld>
            <a:endParaRPr kumimoji="1" lang="ko-Kore-KR" altLang="en-US"/>
          </a:p>
        </p:txBody>
      </p:sp>
      <p:sp>
        <p:nvSpPr>
          <p:cNvPr id="8" name="바닥글 개체 틀 7">
            <a:extLst>
              <a:ext uri="{FF2B5EF4-FFF2-40B4-BE49-F238E27FC236}">
                <a16:creationId xmlns:a16="http://schemas.microsoft.com/office/drawing/2014/main" id="{BFC28812-38CD-7D45-93A4-64A5B816FC33}"/>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BC518AD7-B9F1-F440-9C2C-30B9B4EA6361}"/>
              </a:ext>
            </a:extLst>
          </p:cNvPr>
          <p:cNvSpPr>
            <a:spLocks noGrp="1"/>
          </p:cNvSpPr>
          <p:nvPr>
            <p:ph type="sldNum" sz="quarter" idx="12"/>
          </p:nvPr>
        </p:nvSpPr>
        <p:spPr/>
        <p:txBody>
          <a:bodyPr/>
          <a:lstStyle/>
          <a:p>
            <a:fld id="{A19C7D46-E960-9043-81D2-FF74AEA1217A}" type="slidenum">
              <a:t>‹#›</a:t>
            </a:fld>
            <a:endParaRPr kumimoji="1" lang="ko-Kore-KR" altLang="en-US"/>
          </a:p>
        </p:txBody>
      </p:sp>
    </p:spTree>
    <p:extLst>
      <p:ext uri="{BB962C8B-B14F-4D97-AF65-F5344CB8AC3E}">
        <p14:creationId xmlns:p14="http://schemas.microsoft.com/office/powerpoint/2010/main" val="1227741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04870D5-D477-E243-8E4D-B4BF2BAB02D7}"/>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215C3D7E-A6A8-1947-AF4E-C46ECA8F2D33}"/>
              </a:ext>
            </a:extLst>
          </p:cNvPr>
          <p:cNvSpPr>
            <a:spLocks noGrp="1"/>
          </p:cNvSpPr>
          <p:nvPr>
            <p:ph type="dt" sz="half" idx="10"/>
          </p:nvPr>
        </p:nvSpPr>
        <p:spPr/>
        <p:txBody>
          <a:bodyPr/>
          <a:lstStyle/>
          <a:p>
            <a:fld id="{017D00D9-8707-0141-B9B5-FDF80789D3E3}" type="datetimeFigureOut">
              <a:t>2021. 7. 8.</a:t>
            </a:fld>
            <a:endParaRPr kumimoji="1" lang="ko-Kore-KR" altLang="en-US"/>
          </a:p>
        </p:txBody>
      </p:sp>
      <p:sp>
        <p:nvSpPr>
          <p:cNvPr id="4" name="바닥글 개체 틀 3">
            <a:extLst>
              <a:ext uri="{FF2B5EF4-FFF2-40B4-BE49-F238E27FC236}">
                <a16:creationId xmlns:a16="http://schemas.microsoft.com/office/drawing/2014/main" id="{643E2A13-78E6-BA45-9226-F736499AD6A1}"/>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CCF80406-0FBD-9D44-B0EB-EE4A6DC9605C}"/>
              </a:ext>
            </a:extLst>
          </p:cNvPr>
          <p:cNvSpPr>
            <a:spLocks noGrp="1"/>
          </p:cNvSpPr>
          <p:nvPr>
            <p:ph type="sldNum" sz="quarter" idx="12"/>
          </p:nvPr>
        </p:nvSpPr>
        <p:spPr/>
        <p:txBody>
          <a:bodyPr/>
          <a:lstStyle/>
          <a:p>
            <a:fld id="{A19C7D46-E960-9043-81D2-FF74AEA1217A}" type="slidenum">
              <a:t>‹#›</a:t>
            </a:fld>
            <a:endParaRPr kumimoji="1" lang="ko-Kore-KR" altLang="en-US"/>
          </a:p>
        </p:txBody>
      </p:sp>
    </p:spTree>
    <p:extLst>
      <p:ext uri="{BB962C8B-B14F-4D97-AF65-F5344CB8AC3E}">
        <p14:creationId xmlns:p14="http://schemas.microsoft.com/office/powerpoint/2010/main" val="46260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6B1D6F4-CD80-CF40-BEAC-FEB0B512405F}"/>
              </a:ext>
            </a:extLst>
          </p:cNvPr>
          <p:cNvSpPr>
            <a:spLocks noGrp="1"/>
          </p:cNvSpPr>
          <p:nvPr>
            <p:ph type="dt" sz="half" idx="10"/>
          </p:nvPr>
        </p:nvSpPr>
        <p:spPr/>
        <p:txBody>
          <a:bodyPr/>
          <a:lstStyle/>
          <a:p>
            <a:fld id="{017D00D9-8707-0141-B9B5-FDF80789D3E3}" type="datetimeFigureOut">
              <a:t>2021. 7. 8.</a:t>
            </a:fld>
            <a:endParaRPr kumimoji="1" lang="ko-Kore-KR" altLang="en-US"/>
          </a:p>
        </p:txBody>
      </p:sp>
      <p:sp>
        <p:nvSpPr>
          <p:cNvPr id="3" name="바닥글 개체 틀 2">
            <a:extLst>
              <a:ext uri="{FF2B5EF4-FFF2-40B4-BE49-F238E27FC236}">
                <a16:creationId xmlns:a16="http://schemas.microsoft.com/office/drawing/2014/main" id="{323527A6-05EA-E74D-B107-06214A01C872}"/>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B895FA2E-9424-594D-8D58-363DACF8C049}"/>
              </a:ext>
            </a:extLst>
          </p:cNvPr>
          <p:cNvSpPr>
            <a:spLocks noGrp="1"/>
          </p:cNvSpPr>
          <p:nvPr>
            <p:ph type="sldNum" sz="quarter" idx="12"/>
          </p:nvPr>
        </p:nvSpPr>
        <p:spPr/>
        <p:txBody>
          <a:bodyPr/>
          <a:lstStyle/>
          <a:p>
            <a:fld id="{A19C7D46-E960-9043-81D2-FF74AEA1217A}" type="slidenum">
              <a:t>‹#›</a:t>
            </a:fld>
            <a:endParaRPr kumimoji="1" lang="ko-Kore-KR" altLang="en-US"/>
          </a:p>
        </p:txBody>
      </p:sp>
    </p:spTree>
    <p:extLst>
      <p:ext uri="{BB962C8B-B14F-4D97-AF65-F5344CB8AC3E}">
        <p14:creationId xmlns:p14="http://schemas.microsoft.com/office/powerpoint/2010/main" val="3635993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A0D1DC-1FAE-A14C-9979-3F5AB50FD93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5C8856A2-6B5F-2043-B7E2-A2F7ED914C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5B6B12D6-03E3-934E-BEB7-D51BBE4572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C07A8FF6-9EBF-4A42-BC79-6DC36A5A704B}"/>
              </a:ext>
            </a:extLst>
          </p:cNvPr>
          <p:cNvSpPr>
            <a:spLocks noGrp="1"/>
          </p:cNvSpPr>
          <p:nvPr>
            <p:ph type="dt" sz="half" idx="10"/>
          </p:nvPr>
        </p:nvSpPr>
        <p:spPr/>
        <p:txBody>
          <a:bodyPr/>
          <a:lstStyle/>
          <a:p>
            <a:fld id="{017D00D9-8707-0141-B9B5-FDF80789D3E3}" type="datetimeFigureOut">
              <a:t>2021. 7. 8.</a:t>
            </a:fld>
            <a:endParaRPr kumimoji="1" lang="ko-Kore-KR" altLang="en-US"/>
          </a:p>
        </p:txBody>
      </p:sp>
      <p:sp>
        <p:nvSpPr>
          <p:cNvPr id="6" name="바닥글 개체 틀 5">
            <a:extLst>
              <a:ext uri="{FF2B5EF4-FFF2-40B4-BE49-F238E27FC236}">
                <a16:creationId xmlns:a16="http://schemas.microsoft.com/office/drawing/2014/main" id="{672B3F77-23EA-8642-ACAF-0A31A64428B4}"/>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1ED057B4-75D3-BF49-9391-A9F073C64316}"/>
              </a:ext>
            </a:extLst>
          </p:cNvPr>
          <p:cNvSpPr>
            <a:spLocks noGrp="1"/>
          </p:cNvSpPr>
          <p:nvPr>
            <p:ph type="sldNum" sz="quarter" idx="12"/>
          </p:nvPr>
        </p:nvSpPr>
        <p:spPr/>
        <p:txBody>
          <a:bodyPr/>
          <a:lstStyle/>
          <a:p>
            <a:fld id="{A19C7D46-E960-9043-81D2-FF74AEA1217A}" type="slidenum">
              <a:t>‹#›</a:t>
            </a:fld>
            <a:endParaRPr kumimoji="1" lang="ko-Kore-KR" altLang="en-US"/>
          </a:p>
        </p:txBody>
      </p:sp>
    </p:spTree>
    <p:extLst>
      <p:ext uri="{BB962C8B-B14F-4D97-AF65-F5344CB8AC3E}">
        <p14:creationId xmlns:p14="http://schemas.microsoft.com/office/powerpoint/2010/main" val="3151700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8758F8-285E-5B4F-BD38-56478853935D}"/>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3DEEED52-3979-9048-B411-A697BF61B9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80AFB80F-DCA4-CF4E-9152-15A561B1D4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871A305E-E1C2-E64B-A9DE-2C2DEC16103E}"/>
              </a:ext>
            </a:extLst>
          </p:cNvPr>
          <p:cNvSpPr>
            <a:spLocks noGrp="1"/>
          </p:cNvSpPr>
          <p:nvPr>
            <p:ph type="dt" sz="half" idx="10"/>
          </p:nvPr>
        </p:nvSpPr>
        <p:spPr/>
        <p:txBody>
          <a:bodyPr/>
          <a:lstStyle/>
          <a:p>
            <a:fld id="{017D00D9-8707-0141-B9B5-FDF80789D3E3}" type="datetimeFigureOut">
              <a:t>2021. 7. 8.</a:t>
            </a:fld>
            <a:endParaRPr kumimoji="1" lang="ko-Kore-KR" altLang="en-US"/>
          </a:p>
        </p:txBody>
      </p:sp>
      <p:sp>
        <p:nvSpPr>
          <p:cNvPr id="6" name="바닥글 개체 틀 5">
            <a:extLst>
              <a:ext uri="{FF2B5EF4-FFF2-40B4-BE49-F238E27FC236}">
                <a16:creationId xmlns:a16="http://schemas.microsoft.com/office/drawing/2014/main" id="{9DD69E0E-3DED-3848-827C-4CB9864F1F71}"/>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2A7AFE1D-338E-B34C-A04C-3C4C4F2B55BC}"/>
              </a:ext>
            </a:extLst>
          </p:cNvPr>
          <p:cNvSpPr>
            <a:spLocks noGrp="1"/>
          </p:cNvSpPr>
          <p:nvPr>
            <p:ph type="sldNum" sz="quarter" idx="12"/>
          </p:nvPr>
        </p:nvSpPr>
        <p:spPr/>
        <p:txBody>
          <a:bodyPr/>
          <a:lstStyle/>
          <a:p>
            <a:fld id="{A19C7D46-E960-9043-81D2-FF74AEA1217A}" type="slidenum">
              <a:t>‹#›</a:t>
            </a:fld>
            <a:endParaRPr kumimoji="1" lang="ko-Kore-KR" altLang="en-US"/>
          </a:p>
        </p:txBody>
      </p:sp>
    </p:spTree>
    <p:extLst>
      <p:ext uri="{BB962C8B-B14F-4D97-AF65-F5344CB8AC3E}">
        <p14:creationId xmlns:p14="http://schemas.microsoft.com/office/powerpoint/2010/main" val="3717802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C97D4A09-7B17-4A40-B01D-C99DBD0D28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30FE10D1-0C1A-3E46-BC67-BB1954442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7C3CC36E-C2A4-2041-B576-036E803B37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7D00D9-8707-0141-B9B5-FDF80789D3E3}" type="datetimeFigureOut">
              <a:t>2021. 7. 8.</a:t>
            </a:fld>
            <a:endParaRPr kumimoji="1" lang="ko-Kore-KR" altLang="en-US"/>
          </a:p>
        </p:txBody>
      </p:sp>
      <p:sp>
        <p:nvSpPr>
          <p:cNvPr id="5" name="바닥글 개체 틀 4">
            <a:extLst>
              <a:ext uri="{FF2B5EF4-FFF2-40B4-BE49-F238E27FC236}">
                <a16:creationId xmlns:a16="http://schemas.microsoft.com/office/drawing/2014/main" id="{E12F71DB-AF76-0646-A6D3-3AE34CEF4F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D52A594A-DF13-7542-BBC5-E2D99E898D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C7D46-E960-9043-81D2-FF74AEA1217A}" type="slidenum">
              <a:t>‹#›</a:t>
            </a:fld>
            <a:endParaRPr kumimoji="1" lang="ko-Kore-KR" altLang="en-US"/>
          </a:p>
        </p:txBody>
      </p:sp>
    </p:spTree>
    <p:extLst>
      <p:ext uri="{BB962C8B-B14F-4D97-AF65-F5344CB8AC3E}">
        <p14:creationId xmlns:p14="http://schemas.microsoft.com/office/powerpoint/2010/main" val="2328170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192736"/>
            <a:ext cx="11225048" cy="206657"/>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직사각형 5">
            <a:extLst>
              <a:ext uri="{FF2B5EF4-FFF2-40B4-BE49-F238E27FC236}">
                <a16:creationId xmlns:a16="http://schemas.microsoft.com/office/drawing/2014/main" id="{4A87855A-2FBD-3F4C-A0DC-C2C8484779FF}"/>
              </a:ext>
            </a:extLst>
          </p:cNvPr>
          <p:cNvSpPr/>
          <p:nvPr/>
        </p:nvSpPr>
        <p:spPr>
          <a:xfrm>
            <a:off x="483476" y="6457611"/>
            <a:ext cx="11225048" cy="206657"/>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08C577FB-A317-214E-8E63-9E168657B266}"/>
              </a:ext>
            </a:extLst>
          </p:cNvPr>
          <p:cNvSpPr txBox="1"/>
          <p:nvPr/>
        </p:nvSpPr>
        <p:spPr>
          <a:xfrm>
            <a:off x="2172729" y="1989438"/>
            <a:ext cx="7846541" cy="646331"/>
          </a:xfrm>
          <a:prstGeom prst="rect">
            <a:avLst/>
          </a:prstGeom>
          <a:noFill/>
        </p:spPr>
        <p:txBody>
          <a:bodyPr wrap="square" rtlCol="0">
            <a:spAutoFit/>
          </a:bodyPr>
          <a:lstStyle/>
          <a:p>
            <a:r>
              <a:rPr kumimoji="1" lang="en-US" altLang="ko-Kore-KR" sz="3600" b="1"/>
              <a:t>Chapter 1</a:t>
            </a:r>
            <a:r>
              <a:rPr kumimoji="1" lang="en-US" altLang="ko-Kore-KR" sz="3600"/>
              <a:t>. A Tour of Computer Systems</a:t>
            </a:r>
            <a:endParaRPr kumimoji="1" lang="ko-Kore-KR" altLang="en-US" sz="3600"/>
          </a:p>
        </p:txBody>
      </p:sp>
      <p:sp>
        <p:nvSpPr>
          <p:cNvPr id="9" name="TextBox 8">
            <a:extLst>
              <a:ext uri="{FF2B5EF4-FFF2-40B4-BE49-F238E27FC236}">
                <a16:creationId xmlns:a16="http://schemas.microsoft.com/office/drawing/2014/main" id="{890D1531-0FDE-F843-AFD8-CB1B108E2E2D}"/>
              </a:ext>
            </a:extLst>
          </p:cNvPr>
          <p:cNvSpPr txBox="1"/>
          <p:nvPr/>
        </p:nvSpPr>
        <p:spPr>
          <a:xfrm>
            <a:off x="2172729" y="2635769"/>
            <a:ext cx="2570205" cy="369332"/>
          </a:xfrm>
          <a:prstGeom prst="rect">
            <a:avLst/>
          </a:prstGeom>
          <a:noFill/>
        </p:spPr>
        <p:txBody>
          <a:bodyPr wrap="square" rtlCol="0">
            <a:spAutoFit/>
          </a:bodyPr>
          <a:lstStyle/>
          <a:p>
            <a:r>
              <a:rPr kumimoji="1" lang="en-US" altLang="ko-Kore-KR"/>
              <a:t>Section 1.5 ~ 1.7</a:t>
            </a:r>
            <a:endParaRPr kumimoji="1" lang="ko-Kore-KR" altLang="en-US"/>
          </a:p>
        </p:txBody>
      </p:sp>
      <p:sp>
        <p:nvSpPr>
          <p:cNvPr id="10" name="TextBox 9">
            <a:extLst>
              <a:ext uri="{FF2B5EF4-FFF2-40B4-BE49-F238E27FC236}">
                <a16:creationId xmlns:a16="http://schemas.microsoft.com/office/drawing/2014/main" id="{C9B46344-F301-F545-8104-706674A525B5}"/>
              </a:ext>
            </a:extLst>
          </p:cNvPr>
          <p:cNvSpPr txBox="1"/>
          <p:nvPr/>
        </p:nvSpPr>
        <p:spPr>
          <a:xfrm>
            <a:off x="4698138" y="4731356"/>
            <a:ext cx="2795719" cy="369332"/>
          </a:xfrm>
          <a:prstGeom prst="rect">
            <a:avLst/>
          </a:prstGeom>
          <a:noFill/>
        </p:spPr>
        <p:txBody>
          <a:bodyPr wrap="square" rtlCol="0">
            <a:spAutoFit/>
          </a:bodyPr>
          <a:lstStyle/>
          <a:p>
            <a:r>
              <a:rPr kumimoji="1" lang="en" altLang="ko-KR"/>
              <a:t>https://github.com/keltion</a:t>
            </a:r>
            <a:endParaRPr kumimoji="1" lang="en-US" altLang="ko-KR"/>
          </a:p>
        </p:txBody>
      </p:sp>
      <p:sp>
        <p:nvSpPr>
          <p:cNvPr id="11" name="TextBox 10">
            <a:extLst>
              <a:ext uri="{FF2B5EF4-FFF2-40B4-BE49-F238E27FC236}">
                <a16:creationId xmlns:a16="http://schemas.microsoft.com/office/drawing/2014/main" id="{CF79557F-4475-A944-BF6C-D81EFEAFD516}"/>
              </a:ext>
            </a:extLst>
          </p:cNvPr>
          <p:cNvSpPr txBox="1"/>
          <p:nvPr/>
        </p:nvSpPr>
        <p:spPr>
          <a:xfrm>
            <a:off x="5377244" y="4362024"/>
            <a:ext cx="1437505" cy="369332"/>
          </a:xfrm>
          <a:prstGeom prst="rect">
            <a:avLst/>
          </a:prstGeom>
          <a:noFill/>
        </p:spPr>
        <p:txBody>
          <a:bodyPr wrap="square" rtlCol="0">
            <a:spAutoFit/>
          </a:bodyPr>
          <a:lstStyle/>
          <a:p>
            <a:r>
              <a:rPr kumimoji="1" lang="en-US" altLang="ko-KR" b="1"/>
              <a:t>Juyoung Kim</a:t>
            </a:r>
          </a:p>
        </p:txBody>
      </p:sp>
      <p:sp>
        <p:nvSpPr>
          <p:cNvPr id="12" name="TextBox 11">
            <a:extLst>
              <a:ext uri="{FF2B5EF4-FFF2-40B4-BE49-F238E27FC236}">
                <a16:creationId xmlns:a16="http://schemas.microsoft.com/office/drawing/2014/main" id="{E2A1CA0E-879B-7943-976C-0D928206D4BC}"/>
              </a:ext>
            </a:extLst>
          </p:cNvPr>
          <p:cNvSpPr txBox="1"/>
          <p:nvPr/>
        </p:nvSpPr>
        <p:spPr>
          <a:xfrm>
            <a:off x="5452026" y="5352963"/>
            <a:ext cx="1287940" cy="369332"/>
          </a:xfrm>
          <a:prstGeom prst="rect">
            <a:avLst/>
          </a:prstGeom>
          <a:noFill/>
        </p:spPr>
        <p:txBody>
          <a:bodyPr wrap="square" rtlCol="0">
            <a:spAutoFit/>
          </a:bodyPr>
          <a:lstStyle/>
          <a:p>
            <a:r>
              <a:rPr kumimoji="1" lang="en-US" altLang="ko-KR"/>
              <a:t>July</a:t>
            </a:r>
            <a:r>
              <a:rPr kumimoji="1" lang="ko-KR" altLang="en-US"/>
              <a:t> </a:t>
            </a:r>
            <a:r>
              <a:rPr kumimoji="1" lang="en-US" altLang="ko-KR"/>
              <a:t>4,</a:t>
            </a:r>
            <a:r>
              <a:rPr kumimoji="1" lang="ko-KR" altLang="en-US"/>
              <a:t> </a:t>
            </a:r>
            <a:r>
              <a:rPr kumimoji="1" lang="en-US" altLang="ko-KR"/>
              <a:t>2021</a:t>
            </a:r>
          </a:p>
        </p:txBody>
      </p:sp>
    </p:spTree>
    <p:extLst>
      <p:ext uri="{BB962C8B-B14F-4D97-AF65-F5344CB8AC3E}">
        <p14:creationId xmlns:p14="http://schemas.microsoft.com/office/powerpoint/2010/main" val="2830562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3" name="그림 12" descr="텍스트, 실내, 케이스이(가) 표시된 사진&#10;&#10;자동 생성된 설명">
            <a:extLst>
              <a:ext uri="{FF2B5EF4-FFF2-40B4-BE49-F238E27FC236}">
                <a16:creationId xmlns:a16="http://schemas.microsoft.com/office/drawing/2014/main" id="{8207EB9B-3FCC-8640-AC49-496D25006523}"/>
              </a:ext>
            </a:extLst>
          </p:cNvPr>
          <p:cNvPicPr>
            <a:picLocks noChangeAspect="1"/>
          </p:cNvPicPr>
          <p:nvPr/>
        </p:nvPicPr>
        <p:blipFill>
          <a:blip r:embed="rId2"/>
          <a:stretch>
            <a:fillRect/>
          </a:stretch>
        </p:blipFill>
        <p:spPr>
          <a:xfrm>
            <a:off x="1159823" y="3834800"/>
            <a:ext cx="2286000" cy="2286000"/>
          </a:xfrm>
          <a:prstGeom prst="rect">
            <a:avLst/>
          </a:prstGeom>
        </p:spPr>
      </p:pic>
      <p:pic>
        <p:nvPicPr>
          <p:cNvPr id="14" name="그림 13" descr="텍스트, 전자기기, 회로이(가) 표시된 사진&#10;&#10;자동 생성된 설명">
            <a:extLst>
              <a:ext uri="{FF2B5EF4-FFF2-40B4-BE49-F238E27FC236}">
                <a16:creationId xmlns:a16="http://schemas.microsoft.com/office/drawing/2014/main" id="{8AA0FB86-3AD3-4A4C-A86C-7512E9C97936}"/>
              </a:ext>
            </a:extLst>
          </p:cNvPr>
          <p:cNvPicPr>
            <a:picLocks noChangeAspect="1"/>
          </p:cNvPicPr>
          <p:nvPr/>
        </p:nvPicPr>
        <p:blipFill>
          <a:blip r:embed="rId3"/>
          <a:stretch>
            <a:fillRect/>
          </a:stretch>
        </p:blipFill>
        <p:spPr>
          <a:xfrm>
            <a:off x="4217891" y="4558161"/>
            <a:ext cx="3410174" cy="928325"/>
          </a:xfrm>
          <a:prstGeom prst="rect">
            <a:avLst/>
          </a:prstGeom>
        </p:spPr>
      </p:pic>
      <p:pic>
        <p:nvPicPr>
          <p:cNvPr id="15" name="그림 14" descr="전자기기, 실내이(가) 표시된 사진&#10;&#10;자동 생성된 설명">
            <a:extLst>
              <a:ext uri="{FF2B5EF4-FFF2-40B4-BE49-F238E27FC236}">
                <a16:creationId xmlns:a16="http://schemas.microsoft.com/office/drawing/2014/main" id="{F9D62DCC-94D5-6B4B-8BC4-F7049EF12841}"/>
              </a:ext>
            </a:extLst>
          </p:cNvPr>
          <p:cNvPicPr>
            <a:picLocks noChangeAspect="1"/>
          </p:cNvPicPr>
          <p:nvPr/>
        </p:nvPicPr>
        <p:blipFill>
          <a:blip r:embed="rId4"/>
          <a:stretch>
            <a:fillRect/>
          </a:stretch>
        </p:blipFill>
        <p:spPr>
          <a:xfrm>
            <a:off x="8606328" y="3923848"/>
            <a:ext cx="2196952" cy="2196952"/>
          </a:xfrm>
          <a:prstGeom prst="rect">
            <a:avLst/>
          </a:prstGeom>
        </p:spPr>
      </p:pic>
      <p:sp>
        <p:nvSpPr>
          <p:cNvPr id="6" name="타원 5">
            <a:extLst>
              <a:ext uri="{FF2B5EF4-FFF2-40B4-BE49-F238E27FC236}">
                <a16:creationId xmlns:a16="http://schemas.microsoft.com/office/drawing/2014/main" id="{AB13453E-7C58-5B45-83FC-7C7AC7DCC0E8}"/>
              </a:ext>
            </a:extLst>
          </p:cNvPr>
          <p:cNvSpPr/>
          <p:nvPr/>
        </p:nvSpPr>
        <p:spPr>
          <a:xfrm>
            <a:off x="4217891"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1</a:t>
            </a:r>
            <a:endParaRPr kumimoji="1" lang="ko-Kore-KR" altLang="en-US" sz="3600" b="1"/>
          </a:p>
        </p:txBody>
      </p:sp>
      <p:sp>
        <p:nvSpPr>
          <p:cNvPr id="16" name="타원 15">
            <a:extLst>
              <a:ext uri="{FF2B5EF4-FFF2-40B4-BE49-F238E27FC236}">
                <a16:creationId xmlns:a16="http://schemas.microsoft.com/office/drawing/2014/main" id="{312C9ED0-EF88-4D4C-9B8C-57D7C56757CD}"/>
              </a:ext>
            </a:extLst>
          </p:cNvPr>
          <p:cNvSpPr/>
          <p:nvPr/>
        </p:nvSpPr>
        <p:spPr>
          <a:xfrm>
            <a:off x="1388720"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2</a:t>
            </a:r>
            <a:endParaRPr kumimoji="1" lang="ko-Kore-KR" altLang="en-US" sz="3600" b="1"/>
          </a:p>
        </p:txBody>
      </p:sp>
      <p:sp>
        <p:nvSpPr>
          <p:cNvPr id="18" name="타원 17">
            <a:extLst>
              <a:ext uri="{FF2B5EF4-FFF2-40B4-BE49-F238E27FC236}">
                <a16:creationId xmlns:a16="http://schemas.microsoft.com/office/drawing/2014/main" id="{619D4F18-DB73-2641-93AB-D1B5D7FBF653}"/>
              </a:ext>
            </a:extLst>
          </p:cNvPr>
          <p:cNvSpPr/>
          <p:nvPr/>
        </p:nvSpPr>
        <p:spPr>
          <a:xfrm>
            <a:off x="5947217"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3</a:t>
            </a:r>
            <a:endParaRPr kumimoji="1" lang="ko-Kore-KR" altLang="en-US" sz="3600" b="1"/>
          </a:p>
        </p:txBody>
      </p:sp>
      <p:sp>
        <p:nvSpPr>
          <p:cNvPr id="19" name="타원 18">
            <a:extLst>
              <a:ext uri="{FF2B5EF4-FFF2-40B4-BE49-F238E27FC236}">
                <a16:creationId xmlns:a16="http://schemas.microsoft.com/office/drawing/2014/main" id="{8CC5AE4A-95C9-7041-ACEC-44364F8BF928}"/>
              </a:ext>
            </a:extLst>
          </p:cNvPr>
          <p:cNvSpPr/>
          <p:nvPr/>
        </p:nvSpPr>
        <p:spPr>
          <a:xfrm>
            <a:off x="6811880"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4</a:t>
            </a:r>
            <a:endParaRPr kumimoji="1" lang="ko-Kore-KR" altLang="en-US" sz="3600" b="1"/>
          </a:p>
        </p:txBody>
      </p:sp>
      <p:sp>
        <p:nvSpPr>
          <p:cNvPr id="20" name="타원 19">
            <a:extLst>
              <a:ext uri="{FF2B5EF4-FFF2-40B4-BE49-F238E27FC236}">
                <a16:creationId xmlns:a16="http://schemas.microsoft.com/office/drawing/2014/main" id="{2E3FEEE1-8244-2F40-8A82-83004BE33DD6}"/>
              </a:ext>
            </a:extLst>
          </p:cNvPr>
          <p:cNvSpPr/>
          <p:nvPr/>
        </p:nvSpPr>
        <p:spPr>
          <a:xfrm>
            <a:off x="7994333"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A</a:t>
            </a:r>
            <a:endParaRPr kumimoji="1" lang="ko-Kore-KR" altLang="en-US" sz="3600" b="1"/>
          </a:p>
        </p:txBody>
      </p:sp>
      <p:sp>
        <p:nvSpPr>
          <p:cNvPr id="21" name="타원 20">
            <a:extLst>
              <a:ext uri="{FF2B5EF4-FFF2-40B4-BE49-F238E27FC236}">
                <a16:creationId xmlns:a16="http://schemas.microsoft.com/office/drawing/2014/main" id="{9185F217-617B-EB40-8E04-1271B7DBF1CC}"/>
              </a:ext>
            </a:extLst>
          </p:cNvPr>
          <p:cNvSpPr/>
          <p:nvPr/>
        </p:nvSpPr>
        <p:spPr>
          <a:xfrm>
            <a:off x="8860867"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B</a:t>
            </a:r>
            <a:endParaRPr kumimoji="1" lang="ko-Kore-KR" altLang="en-US" sz="3600" b="1"/>
          </a:p>
        </p:txBody>
      </p:sp>
      <p:sp>
        <p:nvSpPr>
          <p:cNvPr id="22" name="타원 21">
            <a:extLst>
              <a:ext uri="{FF2B5EF4-FFF2-40B4-BE49-F238E27FC236}">
                <a16:creationId xmlns:a16="http://schemas.microsoft.com/office/drawing/2014/main" id="{9364571C-4C75-ED4E-BB60-A93D93A4DF33}"/>
              </a:ext>
            </a:extLst>
          </p:cNvPr>
          <p:cNvSpPr/>
          <p:nvPr/>
        </p:nvSpPr>
        <p:spPr>
          <a:xfrm>
            <a:off x="9723659"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C</a:t>
            </a:r>
            <a:endParaRPr kumimoji="1" lang="ko-Kore-KR" altLang="en-US" sz="3600" b="1"/>
          </a:p>
        </p:txBody>
      </p:sp>
      <p:sp>
        <p:nvSpPr>
          <p:cNvPr id="23" name="타원 22">
            <a:extLst>
              <a:ext uri="{FF2B5EF4-FFF2-40B4-BE49-F238E27FC236}">
                <a16:creationId xmlns:a16="http://schemas.microsoft.com/office/drawing/2014/main" id="{A990992C-5EA0-6E48-8FE4-826C4F579A6C}"/>
              </a:ext>
            </a:extLst>
          </p:cNvPr>
          <p:cNvSpPr/>
          <p:nvPr/>
        </p:nvSpPr>
        <p:spPr>
          <a:xfrm>
            <a:off x="10588322" y="5007607"/>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D</a:t>
            </a:r>
            <a:endParaRPr kumimoji="1" lang="ko-Kore-KR" altLang="en-US" sz="3600" b="1"/>
          </a:p>
        </p:txBody>
      </p:sp>
      <p:sp>
        <p:nvSpPr>
          <p:cNvPr id="24" name="TextBox 23">
            <a:extLst>
              <a:ext uri="{FF2B5EF4-FFF2-40B4-BE49-F238E27FC236}">
                <a16:creationId xmlns:a16="http://schemas.microsoft.com/office/drawing/2014/main" id="{0651045B-FD30-B944-AF78-24751EF9F63A}"/>
              </a:ext>
            </a:extLst>
          </p:cNvPr>
          <p:cNvSpPr txBox="1"/>
          <p:nvPr/>
        </p:nvSpPr>
        <p:spPr>
          <a:xfrm>
            <a:off x="1013424" y="1223044"/>
            <a:ext cx="10821224" cy="2126864"/>
          </a:xfrm>
          <a:prstGeom prst="rect">
            <a:avLst/>
          </a:prstGeom>
          <a:noFill/>
        </p:spPr>
        <p:txBody>
          <a:bodyPr wrap="square" rtlCol="0">
            <a:spAutoFit/>
          </a:bodyPr>
          <a:lstStyle/>
          <a:p>
            <a:pPr>
              <a:lnSpc>
                <a:spcPct val="150000"/>
              </a:lnSpc>
            </a:pPr>
            <a:r>
              <a:rPr kumimoji="1" lang="en-US" altLang="ko-Kore-KR"/>
              <a:t>•</a:t>
            </a:r>
            <a:r>
              <a:rPr kumimoji="1" lang="ko-KR" altLang="en-US"/>
              <a:t> </a:t>
            </a:r>
            <a:r>
              <a:rPr kumimoji="1" lang="en-US" altLang="ko-KR"/>
              <a:t>What is Cache?</a:t>
            </a:r>
            <a:r>
              <a:rPr kumimoji="1" lang="ko-KR" altLang="en-US"/>
              <a:t> </a:t>
            </a:r>
            <a:endParaRPr kumimoji="1" lang="en-US" altLang="ko-KR"/>
          </a:p>
          <a:p>
            <a:pPr>
              <a:lnSpc>
                <a:spcPct val="150000"/>
              </a:lnSpc>
            </a:pPr>
            <a:r>
              <a:rPr kumimoji="1" lang="ko-KR" altLang="en-US"/>
              <a:t>   </a:t>
            </a:r>
            <a:r>
              <a:rPr kumimoji="1" lang="en-US" altLang="ko-KR"/>
              <a:t>-</a:t>
            </a:r>
            <a:r>
              <a:rPr kumimoji="1" lang="ko-KR" altLang="en-US"/>
              <a:t> </a:t>
            </a:r>
            <a:r>
              <a:rPr lang="en" altLang="ko-Kore-KR"/>
              <a:t>A cache is a </a:t>
            </a:r>
            <a:r>
              <a:rPr lang="en-US" altLang="ko-KR"/>
              <a:t>storage </a:t>
            </a:r>
            <a:r>
              <a:rPr lang="en" altLang="ko-Kore-KR"/>
              <a:t>device that helps you access information faster than usual</a:t>
            </a:r>
            <a:endParaRPr lang="ko-Kore-KR" altLang="en-US"/>
          </a:p>
          <a:p>
            <a:pPr>
              <a:lnSpc>
                <a:spcPct val="150000"/>
              </a:lnSpc>
            </a:pPr>
            <a:r>
              <a:rPr kumimoji="1" lang="ko-KR" altLang="en-US"/>
              <a:t>   </a:t>
            </a:r>
            <a:r>
              <a:rPr kumimoji="1" lang="en-US" altLang="ko-KR"/>
              <a:t>-</a:t>
            </a:r>
            <a:r>
              <a:rPr kumimoji="1" lang="ko-KR" altLang="en-US"/>
              <a:t> </a:t>
            </a:r>
            <a:r>
              <a:rPr lang="en" altLang="ko-Kore-KR">
                <a:solidFill>
                  <a:srgbClr val="000000"/>
                </a:solidFill>
                <a:latin typeface="Noto Sans" panose="020B0502040504020204" pitchFamily="34" charset="0"/>
              </a:rPr>
              <a:t>It is used to deal with processor-memory gaps.</a:t>
            </a:r>
          </a:p>
          <a:p>
            <a:pPr>
              <a:lnSpc>
                <a:spcPct val="150000"/>
              </a:lnSpc>
            </a:pPr>
            <a:r>
              <a:rPr lang="en" altLang="ko-Kore-KR">
                <a:solidFill>
                  <a:srgbClr val="000000"/>
                </a:solidFill>
                <a:latin typeface="Noto Sans" panose="020B0502040504020204" pitchFamily="34" charset="0"/>
              </a:rPr>
              <a:t>   - </a:t>
            </a:r>
            <a:r>
              <a:rPr lang="en-US" altLang="ko-Kore-KR"/>
              <a:t>Caches </a:t>
            </a:r>
            <a:r>
              <a:rPr lang="ko-Kore-KR" altLang="en-US"/>
              <a:t>serve as temporary staging areas for information that the processor is likely to need in the nea</a:t>
            </a:r>
            <a:r>
              <a:rPr lang="en-US" altLang="ko-Kore-KR"/>
              <a:t>r</a:t>
            </a:r>
            <a:r>
              <a:rPr lang="ko-KR" altLang="en-US"/>
              <a:t> </a:t>
            </a:r>
            <a:endParaRPr lang="en-US" altLang="ko-KR"/>
          </a:p>
          <a:p>
            <a:pPr>
              <a:lnSpc>
                <a:spcPct val="150000"/>
              </a:lnSpc>
            </a:pPr>
            <a:r>
              <a:rPr lang="ko-KR" altLang="en-US"/>
              <a:t>      </a:t>
            </a:r>
            <a:r>
              <a:rPr lang="ko-Kore-KR" altLang="en-US"/>
              <a:t>future.</a:t>
            </a:r>
            <a:r>
              <a:rPr lang="en-US" altLang="ko-Kore-KR"/>
              <a:t>(</a:t>
            </a:r>
            <a:r>
              <a:rPr lang="en-US" altLang="ko-KR"/>
              <a:t>locality)</a:t>
            </a:r>
            <a:endParaRPr kumimoji="1" lang="en-US" altLang="ko-KR"/>
          </a:p>
        </p:txBody>
      </p:sp>
      <p:sp>
        <p:nvSpPr>
          <p:cNvPr id="25" name="TextBox 24">
            <a:extLst>
              <a:ext uri="{FF2B5EF4-FFF2-40B4-BE49-F238E27FC236}">
                <a16:creationId xmlns:a16="http://schemas.microsoft.com/office/drawing/2014/main" id="{CE6BCE14-D9D9-714B-AAC3-3A17F7C4375E}"/>
              </a:ext>
            </a:extLst>
          </p:cNvPr>
          <p:cNvSpPr txBox="1"/>
          <p:nvPr/>
        </p:nvSpPr>
        <p:spPr>
          <a:xfrm>
            <a:off x="4807452" y="89417"/>
            <a:ext cx="2577094" cy="461665"/>
          </a:xfrm>
          <a:prstGeom prst="rect">
            <a:avLst/>
          </a:prstGeom>
          <a:noFill/>
        </p:spPr>
        <p:txBody>
          <a:bodyPr wrap="square" rtlCol="0">
            <a:spAutoFit/>
          </a:bodyPr>
          <a:lstStyle/>
          <a:p>
            <a:r>
              <a:rPr kumimoji="1" lang="en-US" altLang="ko-Kore-KR" sz="2400"/>
              <a:t>1.5 Caches Matter</a:t>
            </a:r>
            <a:endParaRPr kumimoji="1" lang="ko-Kore-KR" altLang="en-US" sz="2400"/>
          </a:p>
        </p:txBody>
      </p:sp>
    </p:spTree>
    <p:extLst>
      <p:ext uri="{BB962C8B-B14F-4D97-AF65-F5344CB8AC3E}">
        <p14:creationId xmlns:p14="http://schemas.microsoft.com/office/powerpoint/2010/main" val="2887947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3" name="그림 12" descr="텍스트, 실내, 케이스이(가) 표시된 사진&#10;&#10;자동 생성된 설명">
            <a:extLst>
              <a:ext uri="{FF2B5EF4-FFF2-40B4-BE49-F238E27FC236}">
                <a16:creationId xmlns:a16="http://schemas.microsoft.com/office/drawing/2014/main" id="{8207EB9B-3FCC-8640-AC49-496D25006523}"/>
              </a:ext>
            </a:extLst>
          </p:cNvPr>
          <p:cNvPicPr>
            <a:picLocks noChangeAspect="1"/>
          </p:cNvPicPr>
          <p:nvPr/>
        </p:nvPicPr>
        <p:blipFill>
          <a:blip r:embed="rId2"/>
          <a:stretch>
            <a:fillRect/>
          </a:stretch>
        </p:blipFill>
        <p:spPr>
          <a:xfrm>
            <a:off x="1159823" y="3834800"/>
            <a:ext cx="2286000" cy="2286000"/>
          </a:xfrm>
          <a:prstGeom prst="rect">
            <a:avLst/>
          </a:prstGeom>
        </p:spPr>
      </p:pic>
      <p:pic>
        <p:nvPicPr>
          <p:cNvPr id="14" name="그림 13" descr="텍스트, 전자기기, 회로이(가) 표시된 사진&#10;&#10;자동 생성된 설명">
            <a:extLst>
              <a:ext uri="{FF2B5EF4-FFF2-40B4-BE49-F238E27FC236}">
                <a16:creationId xmlns:a16="http://schemas.microsoft.com/office/drawing/2014/main" id="{8AA0FB86-3AD3-4A4C-A86C-7512E9C97936}"/>
              </a:ext>
            </a:extLst>
          </p:cNvPr>
          <p:cNvPicPr>
            <a:picLocks noChangeAspect="1"/>
          </p:cNvPicPr>
          <p:nvPr/>
        </p:nvPicPr>
        <p:blipFill>
          <a:blip r:embed="rId3"/>
          <a:stretch>
            <a:fillRect/>
          </a:stretch>
        </p:blipFill>
        <p:spPr>
          <a:xfrm>
            <a:off x="4217891" y="4558161"/>
            <a:ext cx="3410174" cy="928325"/>
          </a:xfrm>
          <a:prstGeom prst="rect">
            <a:avLst/>
          </a:prstGeom>
        </p:spPr>
      </p:pic>
      <p:pic>
        <p:nvPicPr>
          <p:cNvPr id="15" name="그림 14" descr="전자기기, 실내이(가) 표시된 사진&#10;&#10;자동 생성된 설명">
            <a:extLst>
              <a:ext uri="{FF2B5EF4-FFF2-40B4-BE49-F238E27FC236}">
                <a16:creationId xmlns:a16="http://schemas.microsoft.com/office/drawing/2014/main" id="{F9D62DCC-94D5-6B4B-8BC4-F7049EF12841}"/>
              </a:ext>
            </a:extLst>
          </p:cNvPr>
          <p:cNvPicPr>
            <a:picLocks noChangeAspect="1"/>
          </p:cNvPicPr>
          <p:nvPr/>
        </p:nvPicPr>
        <p:blipFill>
          <a:blip r:embed="rId4"/>
          <a:stretch>
            <a:fillRect/>
          </a:stretch>
        </p:blipFill>
        <p:spPr>
          <a:xfrm>
            <a:off x="8606328" y="3923848"/>
            <a:ext cx="2196952" cy="2196952"/>
          </a:xfrm>
          <a:prstGeom prst="rect">
            <a:avLst/>
          </a:prstGeom>
        </p:spPr>
      </p:pic>
      <p:sp>
        <p:nvSpPr>
          <p:cNvPr id="6" name="타원 5">
            <a:extLst>
              <a:ext uri="{FF2B5EF4-FFF2-40B4-BE49-F238E27FC236}">
                <a16:creationId xmlns:a16="http://schemas.microsoft.com/office/drawing/2014/main" id="{AB13453E-7C58-5B45-83FC-7C7AC7DCC0E8}"/>
              </a:ext>
            </a:extLst>
          </p:cNvPr>
          <p:cNvSpPr/>
          <p:nvPr/>
        </p:nvSpPr>
        <p:spPr>
          <a:xfrm>
            <a:off x="4217891"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1</a:t>
            </a:r>
            <a:endParaRPr kumimoji="1" lang="ko-Kore-KR" altLang="en-US" sz="3600" b="1"/>
          </a:p>
        </p:txBody>
      </p:sp>
      <p:sp>
        <p:nvSpPr>
          <p:cNvPr id="16" name="타원 15">
            <a:extLst>
              <a:ext uri="{FF2B5EF4-FFF2-40B4-BE49-F238E27FC236}">
                <a16:creationId xmlns:a16="http://schemas.microsoft.com/office/drawing/2014/main" id="{312C9ED0-EF88-4D4C-9B8C-57D7C56757CD}"/>
              </a:ext>
            </a:extLst>
          </p:cNvPr>
          <p:cNvSpPr/>
          <p:nvPr/>
        </p:nvSpPr>
        <p:spPr>
          <a:xfrm>
            <a:off x="1388720"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2</a:t>
            </a:r>
            <a:endParaRPr kumimoji="1" lang="ko-Kore-KR" altLang="en-US" sz="3600" b="1"/>
          </a:p>
        </p:txBody>
      </p:sp>
      <p:sp>
        <p:nvSpPr>
          <p:cNvPr id="18" name="타원 17">
            <a:extLst>
              <a:ext uri="{FF2B5EF4-FFF2-40B4-BE49-F238E27FC236}">
                <a16:creationId xmlns:a16="http://schemas.microsoft.com/office/drawing/2014/main" id="{619D4F18-DB73-2641-93AB-D1B5D7FBF653}"/>
              </a:ext>
            </a:extLst>
          </p:cNvPr>
          <p:cNvSpPr/>
          <p:nvPr/>
        </p:nvSpPr>
        <p:spPr>
          <a:xfrm>
            <a:off x="2279914"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3</a:t>
            </a:r>
            <a:endParaRPr kumimoji="1" lang="ko-Kore-KR" altLang="en-US" sz="3600" b="1"/>
          </a:p>
        </p:txBody>
      </p:sp>
      <p:sp>
        <p:nvSpPr>
          <p:cNvPr id="19" name="타원 18">
            <a:extLst>
              <a:ext uri="{FF2B5EF4-FFF2-40B4-BE49-F238E27FC236}">
                <a16:creationId xmlns:a16="http://schemas.microsoft.com/office/drawing/2014/main" id="{8CC5AE4A-95C9-7041-ACEC-44364F8BF928}"/>
              </a:ext>
            </a:extLst>
          </p:cNvPr>
          <p:cNvSpPr/>
          <p:nvPr/>
        </p:nvSpPr>
        <p:spPr>
          <a:xfrm>
            <a:off x="6811880"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4</a:t>
            </a:r>
            <a:endParaRPr kumimoji="1" lang="ko-Kore-KR" altLang="en-US" sz="3600" b="1"/>
          </a:p>
        </p:txBody>
      </p:sp>
      <p:sp>
        <p:nvSpPr>
          <p:cNvPr id="20" name="타원 19">
            <a:extLst>
              <a:ext uri="{FF2B5EF4-FFF2-40B4-BE49-F238E27FC236}">
                <a16:creationId xmlns:a16="http://schemas.microsoft.com/office/drawing/2014/main" id="{2E3FEEE1-8244-2F40-8A82-83004BE33DD6}"/>
              </a:ext>
            </a:extLst>
          </p:cNvPr>
          <p:cNvSpPr/>
          <p:nvPr/>
        </p:nvSpPr>
        <p:spPr>
          <a:xfrm>
            <a:off x="7994333"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A</a:t>
            </a:r>
            <a:endParaRPr kumimoji="1" lang="ko-Kore-KR" altLang="en-US" sz="3600" b="1"/>
          </a:p>
        </p:txBody>
      </p:sp>
      <p:sp>
        <p:nvSpPr>
          <p:cNvPr id="21" name="타원 20">
            <a:extLst>
              <a:ext uri="{FF2B5EF4-FFF2-40B4-BE49-F238E27FC236}">
                <a16:creationId xmlns:a16="http://schemas.microsoft.com/office/drawing/2014/main" id="{9185F217-617B-EB40-8E04-1271B7DBF1CC}"/>
              </a:ext>
            </a:extLst>
          </p:cNvPr>
          <p:cNvSpPr/>
          <p:nvPr/>
        </p:nvSpPr>
        <p:spPr>
          <a:xfrm>
            <a:off x="8860867"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B</a:t>
            </a:r>
            <a:endParaRPr kumimoji="1" lang="ko-Kore-KR" altLang="en-US" sz="3600" b="1"/>
          </a:p>
        </p:txBody>
      </p:sp>
      <p:sp>
        <p:nvSpPr>
          <p:cNvPr id="22" name="타원 21">
            <a:extLst>
              <a:ext uri="{FF2B5EF4-FFF2-40B4-BE49-F238E27FC236}">
                <a16:creationId xmlns:a16="http://schemas.microsoft.com/office/drawing/2014/main" id="{9364571C-4C75-ED4E-BB60-A93D93A4DF33}"/>
              </a:ext>
            </a:extLst>
          </p:cNvPr>
          <p:cNvSpPr/>
          <p:nvPr/>
        </p:nvSpPr>
        <p:spPr>
          <a:xfrm>
            <a:off x="9723659"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C</a:t>
            </a:r>
            <a:endParaRPr kumimoji="1" lang="ko-Kore-KR" altLang="en-US" sz="3600" b="1"/>
          </a:p>
        </p:txBody>
      </p:sp>
      <p:sp>
        <p:nvSpPr>
          <p:cNvPr id="23" name="타원 22">
            <a:extLst>
              <a:ext uri="{FF2B5EF4-FFF2-40B4-BE49-F238E27FC236}">
                <a16:creationId xmlns:a16="http://schemas.microsoft.com/office/drawing/2014/main" id="{A990992C-5EA0-6E48-8FE4-826C4F579A6C}"/>
              </a:ext>
            </a:extLst>
          </p:cNvPr>
          <p:cNvSpPr/>
          <p:nvPr/>
        </p:nvSpPr>
        <p:spPr>
          <a:xfrm>
            <a:off x="10588322" y="5007607"/>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D</a:t>
            </a:r>
            <a:endParaRPr kumimoji="1" lang="ko-Kore-KR" altLang="en-US" sz="3600" b="1"/>
          </a:p>
        </p:txBody>
      </p:sp>
      <p:sp>
        <p:nvSpPr>
          <p:cNvPr id="24" name="TextBox 23">
            <a:extLst>
              <a:ext uri="{FF2B5EF4-FFF2-40B4-BE49-F238E27FC236}">
                <a16:creationId xmlns:a16="http://schemas.microsoft.com/office/drawing/2014/main" id="{8FE17598-1A38-9443-AA08-57593F8F8B74}"/>
              </a:ext>
            </a:extLst>
          </p:cNvPr>
          <p:cNvSpPr txBox="1"/>
          <p:nvPr/>
        </p:nvSpPr>
        <p:spPr>
          <a:xfrm>
            <a:off x="1013424" y="1223044"/>
            <a:ext cx="10821224" cy="2126864"/>
          </a:xfrm>
          <a:prstGeom prst="rect">
            <a:avLst/>
          </a:prstGeom>
          <a:noFill/>
        </p:spPr>
        <p:txBody>
          <a:bodyPr wrap="square" rtlCol="0">
            <a:spAutoFit/>
          </a:bodyPr>
          <a:lstStyle/>
          <a:p>
            <a:pPr>
              <a:lnSpc>
                <a:spcPct val="150000"/>
              </a:lnSpc>
            </a:pPr>
            <a:r>
              <a:rPr kumimoji="1" lang="en-US" altLang="ko-Kore-KR"/>
              <a:t>•</a:t>
            </a:r>
            <a:r>
              <a:rPr kumimoji="1" lang="ko-KR" altLang="en-US"/>
              <a:t> </a:t>
            </a:r>
            <a:r>
              <a:rPr kumimoji="1" lang="en-US" altLang="ko-KR"/>
              <a:t>What is Cache?</a:t>
            </a:r>
            <a:r>
              <a:rPr kumimoji="1" lang="ko-KR" altLang="en-US"/>
              <a:t> </a:t>
            </a:r>
            <a:endParaRPr kumimoji="1" lang="en-US" altLang="ko-KR"/>
          </a:p>
          <a:p>
            <a:pPr>
              <a:lnSpc>
                <a:spcPct val="150000"/>
              </a:lnSpc>
            </a:pPr>
            <a:r>
              <a:rPr kumimoji="1" lang="ko-KR" altLang="en-US"/>
              <a:t>   </a:t>
            </a:r>
            <a:r>
              <a:rPr kumimoji="1" lang="en-US" altLang="ko-KR"/>
              <a:t>-</a:t>
            </a:r>
            <a:r>
              <a:rPr kumimoji="1" lang="ko-KR" altLang="en-US"/>
              <a:t> </a:t>
            </a:r>
            <a:r>
              <a:rPr lang="en" altLang="ko-Kore-KR"/>
              <a:t>A cache is a </a:t>
            </a:r>
            <a:r>
              <a:rPr lang="en-US" altLang="ko-KR"/>
              <a:t>storage </a:t>
            </a:r>
            <a:r>
              <a:rPr lang="en" altLang="ko-Kore-KR"/>
              <a:t>device that helps you access information faster than usual</a:t>
            </a:r>
            <a:endParaRPr lang="ko-Kore-KR" altLang="en-US"/>
          </a:p>
          <a:p>
            <a:pPr>
              <a:lnSpc>
                <a:spcPct val="150000"/>
              </a:lnSpc>
            </a:pPr>
            <a:r>
              <a:rPr kumimoji="1" lang="ko-KR" altLang="en-US"/>
              <a:t>   </a:t>
            </a:r>
            <a:r>
              <a:rPr kumimoji="1" lang="en-US" altLang="ko-KR"/>
              <a:t>-</a:t>
            </a:r>
            <a:r>
              <a:rPr kumimoji="1" lang="ko-KR" altLang="en-US"/>
              <a:t> </a:t>
            </a:r>
            <a:r>
              <a:rPr lang="en" altLang="ko-Kore-KR">
                <a:solidFill>
                  <a:srgbClr val="000000"/>
                </a:solidFill>
                <a:latin typeface="Noto Sans" panose="020B0502040504020204" pitchFamily="34" charset="0"/>
              </a:rPr>
              <a:t>It is used to deal with processor-memory gaps.</a:t>
            </a:r>
          </a:p>
          <a:p>
            <a:pPr>
              <a:lnSpc>
                <a:spcPct val="150000"/>
              </a:lnSpc>
            </a:pPr>
            <a:r>
              <a:rPr lang="en" altLang="ko-Kore-KR">
                <a:solidFill>
                  <a:srgbClr val="000000"/>
                </a:solidFill>
                <a:latin typeface="Noto Sans" panose="020B0502040504020204" pitchFamily="34" charset="0"/>
              </a:rPr>
              <a:t>   - </a:t>
            </a:r>
            <a:r>
              <a:rPr lang="en-US" altLang="ko-Kore-KR"/>
              <a:t>Caches </a:t>
            </a:r>
            <a:r>
              <a:rPr lang="ko-Kore-KR" altLang="en-US"/>
              <a:t>serve as temporary staging areas for information that the processor is likely to need in the nea</a:t>
            </a:r>
            <a:r>
              <a:rPr lang="en-US" altLang="ko-Kore-KR"/>
              <a:t>r</a:t>
            </a:r>
            <a:r>
              <a:rPr lang="ko-KR" altLang="en-US"/>
              <a:t> </a:t>
            </a:r>
            <a:endParaRPr lang="en-US" altLang="ko-KR"/>
          </a:p>
          <a:p>
            <a:pPr>
              <a:lnSpc>
                <a:spcPct val="150000"/>
              </a:lnSpc>
            </a:pPr>
            <a:r>
              <a:rPr lang="ko-KR" altLang="en-US"/>
              <a:t>      </a:t>
            </a:r>
            <a:r>
              <a:rPr lang="ko-Kore-KR" altLang="en-US"/>
              <a:t>future.</a:t>
            </a:r>
            <a:r>
              <a:rPr lang="en-US" altLang="ko-Kore-KR"/>
              <a:t>(</a:t>
            </a:r>
            <a:r>
              <a:rPr lang="en-US" altLang="ko-KR"/>
              <a:t>locality)</a:t>
            </a:r>
            <a:endParaRPr kumimoji="1" lang="en-US" altLang="ko-KR"/>
          </a:p>
        </p:txBody>
      </p:sp>
      <p:sp>
        <p:nvSpPr>
          <p:cNvPr id="25" name="TextBox 24">
            <a:extLst>
              <a:ext uri="{FF2B5EF4-FFF2-40B4-BE49-F238E27FC236}">
                <a16:creationId xmlns:a16="http://schemas.microsoft.com/office/drawing/2014/main" id="{900E8A95-C683-AE46-A2F3-DB2015E78605}"/>
              </a:ext>
            </a:extLst>
          </p:cNvPr>
          <p:cNvSpPr txBox="1"/>
          <p:nvPr/>
        </p:nvSpPr>
        <p:spPr>
          <a:xfrm>
            <a:off x="4807452" y="89417"/>
            <a:ext cx="2577094" cy="461665"/>
          </a:xfrm>
          <a:prstGeom prst="rect">
            <a:avLst/>
          </a:prstGeom>
          <a:noFill/>
        </p:spPr>
        <p:txBody>
          <a:bodyPr wrap="square" rtlCol="0">
            <a:spAutoFit/>
          </a:bodyPr>
          <a:lstStyle/>
          <a:p>
            <a:r>
              <a:rPr kumimoji="1" lang="en-US" altLang="ko-Kore-KR" sz="2400"/>
              <a:t>1.5 Caches Matter</a:t>
            </a:r>
            <a:endParaRPr kumimoji="1" lang="ko-Kore-KR" altLang="en-US" sz="2400"/>
          </a:p>
        </p:txBody>
      </p:sp>
    </p:spTree>
    <p:extLst>
      <p:ext uri="{BB962C8B-B14F-4D97-AF65-F5344CB8AC3E}">
        <p14:creationId xmlns:p14="http://schemas.microsoft.com/office/powerpoint/2010/main" val="1373957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3" name="그림 12" descr="텍스트, 실내, 케이스이(가) 표시된 사진&#10;&#10;자동 생성된 설명">
            <a:extLst>
              <a:ext uri="{FF2B5EF4-FFF2-40B4-BE49-F238E27FC236}">
                <a16:creationId xmlns:a16="http://schemas.microsoft.com/office/drawing/2014/main" id="{8207EB9B-3FCC-8640-AC49-496D25006523}"/>
              </a:ext>
            </a:extLst>
          </p:cNvPr>
          <p:cNvPicPr>
            <a:picLocks noChangeAspect="1"/>
          </p:cNvPicPr>
          <p:nvPr/>
        </p:nvPicPr>
        <p:blipFill>
          <a:blip r:embed="rId2"/>
          <a:stretch>
            <a:fillRect/>
          </a:stretch>
        </p:blipFill>
        <p:spPr>
          <a:xfrm>
            <a:off x="1159823" y="3834800"/>
            <a:ext cx="2286000" cy="2286000"/>
          </a:xfrm>
          <a:prstGeom prst="rect">
            <a:avLst/>
          </a:prstGeom>
        </p:spPr>
      </p:pic>
      <p:pic>
        <p:nvPicPr>
          <p:cNvPr id="14" name="그림 13" descr="텍스트, 전자기기, 회로이(가) 표시된 사진&#10;&#10;자동 생성된 설명">
            <a:extLst>
              <a:ext uri="{FF2B5EF4-FFF2-40B4-BE49-F238E27FC236}">
                <a16:creationId xmlns:a16="http://schemas.microsoft.com/office/drawing/2014/main" id="{8AA0FB86-3AD3-4A4C-A86C-7512E9C97936}"/>
              </a:ext>
            </a:extLst>
          </p:cNvPr>
          <p:cNvPicPr>
            <a:picLocks noChangeAspect="1"/>
          </p:cNvPicPr>
          <p:nvPr/>
        </p:nvPicPr>
        <p:blipFill>
          <a:blip r:embed="rId3"/>
          <a:stretch>
            <a:fillRect/>
          </a:stretch>
        </p:blipFill>
        <p:spPr>
          <a:xfrm>
            <a:off x="4217891" y="4558161"/>
            <a:ext cx="3410174" cy="928325"/>
          </a:xfrm>
          <a:prstGeom prst="rect">
            <a:avLst/>
          </a:prstGeom>
        </p:spPr>
      </p:pic>
      <p:pic>
        <p:nvPicPr>
          <p:cNvPr id="15" name="그림 14" descr="전자기기, 실내이(가) 표시된 사진&#10;&#10;자동 생성된 설명">
            <a:extLst>
              <a:ext uri="{FF2B5EF4-FFF2-40B4-BE49-F238E27FC236}">
                <a16:creationId xmlns:a16="http://schemas.microsoft.com/office/drawing/2014/main" id="{F9D62DCC-94D5-6B4B-8BC4-F7049EF12841}"/>
              </a:ext>
            </a:extLst>
          </p:cNvPr>
          <p:cNvPicPr>
            <a:picLocks noChangeAspect="1"/>
          </p:cNvPicPr>
          <p:nvPr/>
        </p:nvPicPr>
        <p:blipFill>
          <a:blip r:embed="rId4"/>
          <a:stretch>
            <a:fillRect/>
          </a:stretch>
        </p:blipFill>
        <p:spPr>
          <a:xfrm>
            <a:off x="8606328" y="3923848"/>
            <a:ext cx="2196952" cy="2196952"/>
          </a:xfrm>
          <a:prstGeom prst="rect">
            <a:avLst/>
          </a:prstGeom>
        </p:spPr>
      </p:pic>
      <p:sp>
        <p:nvSpPr>
          <p:cNvPr id="6" name="타원 5">
            <a:extLst>
              <a:ext uri="{FF2B5EF4-FFF2-40B4-BE49-F238E27FC236}">
                <a16:creationId xmlns:a16="http://schemas.microsoft.com/office/drawing/2014/main" id="{AB13453E-7C58-5B45-83FC-7C7AC7DCC0E8}"/>
              </a:ext>
            </a:extLst>
          </p:cNvPr>
          <p:cNvSpPr/>
          <p:nvPr/>
        </p:nvSpPr>
        <p:spPr>
          <a:xfrm>
            <a:off x="4217891"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1</a:t>
            </a:r>
            <a:endParaRPr kumimoji="1" lang="ko-Kore-KR" altLang="en-US" sz="3600" b="1"/>
          </a:p>
        </p:txBody>
      </p:sp>
      <p:sp>
        <p:nvSpPr>
          <p:cNvPr id="16" name="타원 15">
            <a:extLst>
              <a:ext uri="{FF2B5EF4-FFF2-40B4-BE49-F238E27FC236}">
                <a16:creationId xmlns:a16="http://schemas.microsoft.com/office/drawing/2014/main" id="{312C9ED0-EF88-4D4C-9B8C-57D7C56757CD}"/>
              </a:ext>
            </a:extLst>
          </p:cNvPr>
          <p:cNvSpPr/>
          <p:nvPr/>
        </p:nvSpPr>
        <p:spPr>
          <a:xfrm>
            <a:off x="1388720"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2</a:t>
            </a:r>
            <a:endParaRPr kumimoji="1" lang="ko-Kore-KR" altLang="en-US" sz="3600" b="1"/>
          </a:p>
        </p:txBody>
      </p:sp>
      <p:sp>
        <p:nvSpPr>
          <p:cNvPr id="18" name="타원 17">
            <a:extLst>
              <a:ext uri="{FF2B5EF4-FFF2-40B4-BE49-F238E27FC236}">
                <a16:creationId xmlns:a16="http://schemas.microsoft.com/office/drawing/2014/main" id="{619D4F18-DB73-2641-93AB-D1B5D7FBF653}"/>
              </a:ext>
            </a:extLst>
          </p:cNvPr>
          <p:cNvSpPr/>
          <p:nvPr/>
        </p:nvSpPr>
        <p:spPr>
          <a:xfrm>
            <a:off x="2279914"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3</a:t>
            </a:r>
            <a:endParaRPr kumimoji="1" lang="ko-Kore-KR" altLang="en-US" sz="3600" b="1"/>
          </a:p>
        </p:txBody>
      </p:sp>
      <p:sp>
        <p:nvSpPr>
          <p:cNvPr id="19" name="타원 18">
            <a:extLst>
              <a:ext uri="{FF2B5EF4-FFF2-40B4-BE49-F238E27FC236}">
                <a16:creationId xmlns:a16="http://schemas.microsoft.com/office/drawing/2014/main" id="{8CC5AE4A-95C9-7041-ACEC-44364F8BF928}"/>
              </a:ext>
            </a:extLst>
          </p:cNvPr>
          <p:cNvSpPr/>
          <p:nvPr/>
        </p:nvSpPr>
        <p:spPr>
          <a:xfrm>
            <a:off x="3171108"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4</a:t>
            </a:r>
            <a:endParaRPr kumimoji="1" lang="ko-Kore-KR" altLang="en-US" sz="3600" b="1"/>
          </a:p>
        </p:txBody>
      </p:sp>
      <p:sp>
        <p:nvSpPr>
          <p:cNvPr id="20" name="타원 19">
            <a:extLst>
              <a:ext uri="{FF2B5EF4-FFF2-40B4-BE49-F238E27FC236}">
                <a16:creationId xmlns:a16="http://schemas.microsoft.com/office/drawing/2014/main" id="{2E3FEEE1-8244-2F40-8A82-83004BE33DD6}"/>
              </a:ext>
            </a:extLst>
          </p:cNvPr>
          <p:cNvSpPr/>
          <p:nvPr/>
        </p:nvSpPr>
        <p:spPr>
          <a:xfrm>
            <a:off x="7994333"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A</a:t>
            </a:r>
            <a:endParaRPr kumimoji="1" lang="ko-Kore-KR" altLang="en-US" sz="3600" b="1"/>
          </a:p>
        </p:txBody>
      </p:sp>
      <p:sp>
        <p:nvSpPr>
          <p:cNvPr id="21" name="타원 20">
            <a:extLst>
              <a:ext uri="{FF2B5EF4-FFF2-40B4-BE49-F238E27FC236}">
                <a16:creationId xmlns:a16="http://schemas.microsoft.com/office/drawing/2014/main" id="{9185F217-617B-EB40-8E04-1271B7DBF1CC}"/>
              </a:ext>
            </a:extLst>
          </p:cNvPr>
          <p:cNvSpPr/>
          <p:nvPr/>
        </p:nvSpPr>
        <p:spPr>
          <a:xfrm>
            <a:off x="8860867"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B</a:t>
            </a:r>
            <a:endParaRPr kumimoji="1" lang="ko-Kore-KR" altLang="en-US" sz="3600" b="1"/>
          </a:p>
        </p:txBody>
      </p:sp>
      <p:sp>
        <p:nvSpPr>
          <p:cNvPr id="22" name="타원 21">
            <a:extLst>
              <a:ext uri="{FF2B5EF4-FFF2-40B4-BE49-F238E27FC236}">
                <a16:creationId xmlns:a16="http://schemas.microsoft.com/office/drawing/2014/main" id="{9364571C-4C75-ED4E-BB60-A93D93A4DF33}"/>
              </a:ext>
            </a:extLst>
          </p:cNvPr>
          <p:cNvSpPr/>
          <p:nvPr/>
        </p:nvSpPr>
        <p:spPr>
          <a:xfrm>
            <a:off x="9723659"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C</a:t>
            </a:r>
            <a:endParaRPr kumimoji="1" lang="ko-Kore-KR" altLang="en-US" sz="3600" b="1"/>
          </a:p>
        </p:txBody>
      </p:sp>
      <p:sp>
        <p:nvSpPr>
          <p:cNvPr id="23" name="타원 22">
            <a:extLst>
              <a:ext uri="{FF2B5EF4-FFF2-40B4-BE49-F238E27FC236}">
                <a16:creationId xmlns:a16="http://schemas.microsoft.com/office/drawing/2014/main" id="{A990992C-5EA0-6E48-8FE4-826C4F579A6C}"/>
              </a:ext>
            </a:extLst>
          </p:cNvPr>
          <p:cNvSpPr/>
          <p:nvPr/>
        </p:nvSpPr>
        <p:spPr>
          <a:xfrm>
            <a:off x="10588322" y="5007607"/>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D</a:t>
            </a:r>
            <a:endParaRPr kumimoji="1" lang="ko-Kore-KR" altLang="en-US" sz="3600" b="1"/>
          </a:p>
        </p:txBody>
      </p:sp>
      <p:sp>
        <p:nvSpPr>
          <p:cNvPr id="25" name="TextBox 24">
            <a:extLst>
              <a:ext uri="{FF2B5EF4-FFF2-40B4-BE49-F238E27FC236}">
                <a16:creationId xmlns:a16="http://schemas.microsoft.com/office/drawing/2014/main" id="{F235D318-998D-9A4B-9650-694EEA01EFB0}"/>
              </a:ext>
            </a:extLst>
          </p:cNvPr>
          <p:cNvSpPr txBox="1"/>
          <p:nvPr/>
        </p:nvSpPr>
        <p:spPr>
          <a:xfrm>
            <a:off x="1013424" y="1223044"/>
            <a:ext cx="10821224" cy="2126864"/>
          </a:xfrm>
          <a:prstGeom prst="rect">
            <a:avLst/>
          </a:prstGeom>
          <a:noFill/>
        </p:spPr>
        <p:txBody>
          <a:bodyPr wrap="square" rtlCol="0">
            <a:spAutoFit/>
          </a:bodyPr>
          <a:lstStyle/>
          <a:p>
            <a:pPr>
              <a:lnSpc>
                <a:spcPct val="150000"/>
              </a:lnSpc>
            </a:pPr>
            <a:r>
              <a:rPr kumimoji="1" lang="en-US" altLang="ko-Kore-KR"/>
              <a:t>•</a:t>
            </a:r>
            <a:r>
              <a:rPr kumimoji="1" lang="ko-KR" altLang="en-US"/>
              <a:t> </a:t>
            </a:r>
            <a:r>
              <a:rPr kumimoji="1" lang="en-US" altLang="ko-KR"/>
              <a:t>What is Cache?</a:t>
            </a:r>
            <a:r>
              <a:rPr kumimoji="1" lang="ko-KR" altLang="en-US"/>
              <a:t> </a:t>
            </a:r>
            <a:endParaRPr kumimoji="1" lang="en-US" altLang="ko-KR"/>
          </a:p>
          <a:p>
            <a:pPr>
              <a:lnSpc>
                <a:spcPct val="150000"/>
              </a:lnSpc>
            </a:pPr>
            <a:r>
              <a:rPr kumimoji="1" lang="ko-KR" altLang="en-US"/>
              <a:t>   </a:t>
            </a:r>
            <a:r>
              <a:rPr kumimoji="1" lang="en-US" altLang="ko-KR"/>
              <a:t>-</a:t>
            </a:r>
            <a:r>
              <a:rPr kumimoji="1" lang="ko-KR" altLang="en-US"/>
              <a:t> </a:t>
            </a:r>
            <a:r>
              <a:rPr lang="en" altLang="ko-Kore-KR"/>
              <a:t>A cache is a </a:t>
            </a:r>
            <a:r>
              <a:rPr lang="en-US" altLang="ko-KR"/>
              <a:t>storage </a:t>
            </a:r>
            <a:r>
              <a:rPr lang="en" altLang="ko-Kore-KR"/>
              <a:t>device that helps you access information faster than usual</a:t>
            </a:r>
            <a:endParaRPr lang="ko-Kore-KR" altLang="en-US"/>
          </a:p>
          <a:p>
            <a:pPr>
              <a:lnSpc>
                <a:spcPct val="150000"/>
              </a:lnSpc>
            </a:pPr>
            <a:r>
              <a:rPr kumimoji="1" lang="ko-KR" altLang="en-US"/>
              <a:t>   </a:t>
            </a:r>
            <a:r>
              <a:rPr kumimoji="1" lang="en-US" altLang="ko-KR"/>
              <a:t>-</a:t>
            </a:r>
            <a:r>
              <a:rPr kumimoji="1" lang="ko-KR" altLang="en-US"/>
              <a:t> </a:t>
            </a:r>
            <a:r>
              <a:rPr lang="en" altLang="ko-Kore-KR">
                <a:solidFill>
                  <a:srgbClr val="000000"/>
                </a:solidFill>
                <a:latin typeface="Noto Sans" panose="020B0502040504020204" pitchFamily="34" charset="0"/>
              </a:rPr>
              <a:t>It is used to deal with processor-memory gaps.</a:t>
            </a:r>
          </a:p>
          <a:p>
            <a:pPr>
              <a:lnSpc>
                <a:spcPct val="150000"/>
              </a:lnSpc>
            </a:pPr>
            <a:r>
              <a:rPr lang="en" altLang="ko-Kore-KR">
                <a:solidFill>
                  <a:srgbClr val="000000"/>
                </a:solidFill>
                <a:latin typeface="Noto Sans" panose="020B0502040504020204" pitchFamily="34" charset="0"/>
              </a:rPr>
              <a:t>   - </a:t>
            </a:r>
            <a:r>
              <a:rPr lang="en-US" altLang="ko-Kore-KR"/>
              <a:t>Caches </a:t>
            </a:r>
            <a:r>
              <a:rPr lang="ko-Kore-KR" altLang="en-US"/>
              <a:t>serve as temporary staging areas for information that the processor is likely to need in the nea</a:t>
            </a:r>
            <a:r>
              <a:rPr lang="en-US" altLang="ko-Kore-KR"/>
              <a:t>r</a:t>
            </a:r>
            <a:r>
              <a:rPr lang="ko-KR" altLang="en-US"/>
              <a:t> </a:t>
            </a:r>
            <a:endParaRPr lang="en-US" altLang="ko-KR"/>
          </a:p>
          <a:p>
            <a:pPr>
              <a:lnSpc>
                <a:spcPct val="150000"/>
              </a:lnSpc>
            </a:pPr>
            <a:r>
              <a:rPr lang="ko-KR" altLang="en-US"/>
              <a:t>      </a:t>
            </a:r>
            <a:r>
              <a:rPr lang="ko-Kore-KR" altLang="en-US"/>
              <a:t>future.</a:t>
            </a:r>
            <a:r>
              <a:rPr lang="en-US" altLang="ko-Kore-KR"/>
              <a:t>(</a:t>
            </a:r>
            <a:r>
              <a:rPr lang="en-US" altLang="ko-KR"/>
              <a:t>locality)</a:t>
            </a:r>
            <a:endParaRPr kumimoji="1" lang="en-US" altLang="ko-KR"/>
          </a:p>
        </p:txBody>
      </p:sp>
      <p:sp>
        <p:nvSpPr>
          <p:cNvPr id="26" name="TextBox 25">
            <a:extLst>
              <a:ext uri="{FF2B5EF4-FFF2-40B4-BE49-F238E27FC236}">
                <a16:creationId xmlns:a16="http://schemas.microsoft.com/office/drawing/2014/main" id="{4D519F38-D7DE-5746-A950-C5FEFE9A68EB}"/>
              </a:ext>
            </a:extLst>
          </p:cNvPr>
          <p:cNvSpPr txBox="1"/>
          <p:nvPr/>
        </p:nvSpPr>
        <p:spPr>
          <a:xfrm>
            <a:off x="4807452" y="89417"/>
            <a:ext cx="2577094" cy="461665"/>
          </a:xfrm>
          <a:prstGeom prst="rect">
            <a:avLst/>
          </a:prstGeom>
          <a:noFill/>
        </p:spPr>
        <p:txBody>
          <a:bodyPr wrap="square" rtlCol="0">
            <a:spAutoFit/>
          </a:bodyPr>
          <a:lstStyle/>
          <a:p>
            <a:r>
              <a:rPr kumimoji="1" lang="en-US" altLang="ko-Kore-KR" sz="2400"/>
              <a:t>1.5 Caches Matter</a:t>
            </a:r>
            <a:endParaRPr kumimoji="1" lang="ko-Kore-KR" altLang="en-US" sz="2400"/>
          </a:p>
        </p:txBody>
      </p:sp>
    </p:spTree>
    <p:extLst>
      <p:ext uri="{BB962C8B-B14F-4D97-AF65-F5344CB8AC3E}">
        <p14:creationId xmlns:p14="http://schemas.microsoft.com/office/powerpoint/2010/main" val="409152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6" name="그림 5">
            <a:extLst>
              <a:ext uri="{FF2B5EF4-FFF2-40B4-BE49-F238E27FC236}">
                <a16:creationId xmlns:a16="http://schemas.microsoft.com/office/drawing/2014/main" id="{8F149182-FBB7-4E4C-9EA1-ACDBFAC2BD4B}"/>
              </a:ext>
            </a:extLst>
          </p:cNvPr>
          <p:cNvPicPr>
            <a:picLocks noChangeAspect="1"/>
          </p:cNvPicPr>
          <p:nvPr/>
        </p:nvPicPr>
        <p:blipFill>
          <a:blip r:embed="rId2"/>
          <a:stretch>
            <a:fillRect/>
          </a:stretch>
        </p:blipFill>
        <p:spPr>
          <a:xfrm>
            <a:off x="6095999" y="3560396"/>
            <a:ext cx="5384800" cy="2209800"/>
          </a:xfrm>
          <a:prstGeom prst="rect">
            <a:avLst/>
          </a:prstGeom>
        </p:spPr>
      </p:pic>
      <p:sp>
        <p:nvSpPr>
          <p:cNvPr id="13" name="TextBox 12">
            <a:extLst>
              <a:ext uri="{FF2B5EF4-FFF2-40B4-BE49-F238E27FC236}">
                <a16:creationId xmlns:a16="http://schemas.microsoft.com/office/drawing/2014/main" id="{A6324400-8386-3B4A-8FA4-67828DCB11D9}"/>
              </a:ext>
            </a:extLst>
          </p:cNvPr>
          <p:cNvSpPr txBox="1"/>
          <p:nvPr/>
        </p:nvSpPr>
        <p:spPr>
          <a:xfrm>
            <a:off x="4807452" y="89417"/>
            <a:ext cx="2577094" cy="461665"/>
          </a:xfrm>
          <a:prstGeom prst="rect">
            <a:avLst/>
          </a:prstGeom>
          <a:noFill/>
        </p:spPr>
        <p:txBody>
          <a:bodyPr wrap="square" rtlCol="0">
            <a:spAutoFit/>
          </a:bodyPr>
          <a:lstStyle/>
          <a:p>
            <a:r>
              <a:rPr kumimoji="1" lang="en-US" altLang="ko-Kore-KR" sz="2400"/>
              <a:t>1.5 Caches Matter</a:t>
            </a:r>
            <a:endParaRPr kumimoji="1" lang="ko-Kore-KR" altLang="en-US" sz="2400"/>
          </a:p>
        </p:txBody>
      </p:sp>
      <p:sp>
        <p:nvSpPr>
          <p:cNvPr id="14" name="TextBox 13">
            <a:extLst>
              <a:ext uri="{FF2B5EF4-FFF2-40B4-BE49-F238E27FC236}">
                <a16:creationId xmlns:a16="http://schemas.microsoft.com/office/drawing/2014/main" id="{50E4D7C5-8221-EB45-B8D0-7EDCD086A6A7}"/>
              </a:ext>
            </a:extLst>
          </p:cNvPr>
          <p:cNvSpPr txBox="1"/>
          <p:nvPr/>
        </p:nvSpPr>
        <p:spPr>
          <a:xfrm>
            <a:off x="1013424" y="1223044"/>
            <a:ext cx="10821224" cy="2126864"/>
          </a:xfrm>
          <a:prstGeom prst="rect">
            <a:avLst/>
          </a:prstGeom>
          <a:noFill/>
        </p:spPr>
        <p:txBody>
          <a:bodyPr wrap="square" rtlCol="0">
            <a:spAutoFit/>
          </a:bodyPr>
          <a:lstStyle/>
          <a:p>
            <a:pPr>
              <a:lnSpc>
                <a:spcPct val="150000"/>
              </a:lnSpc>
            </a:pPr>
            <a:r>
              <a:rPr kumimoji="1" lang="en-US" altLang="ko-Kore-KR"/>
              <a:t>•</a:t>
            </a:r>
            <a:r>
              <a:rPr kumimoji="1" lang="ko-KR" altLang="en-US"/>
              <a:t> </a:t>
            </a:r>
            <a:r>
              <a:rPr kumimoji="1" lang="en-US" altLang="ko-KR"/>
              <a:t>What is Cache?</a:t>
            </a:r>
            <a:r>
              <a:rPr kumimoji="1" lang="ko-KR" altLang="en-US"/>
              <a:t> </a:t>
            </a:r>
            <a:endParaRPr kumimoji="1" lang="en-US" altLang="ko-KR"/>
          </a:p>
          <a:p>
            <a:pPr>
              <a:lnSpc>
                <a:spcPct val="150000"/>
              </a:lnSpc>
            </a:pPr>
            <a:r>
              <a:rPr kumimoji="1" lang="ko-KR" altLang="en-US"/>
              <a:t>   </a:t>
            </a:r>
            <a:r>
              <a:rPr kumimoji="1" lang="en-US" altLang="ko-KR"/>
              <a:t>-</a:t>
            </a:r>
            <a:r>
              <a:rPr kumimoji="1" lang="ko-KR" altLang="en-US"/>
              <a:t> </a:t>
            </a:r>
            <a:r>
              <a:rPr lang="en" altLang="ko-Kore-KR"/>
              <a:t>A cache is a </a:t>
            </a:r>
            <a:r>
              <a:rPr lang="en-US" altLang="ko-KR"/>
              <a:t>storage </a:t>
            </a:r>
            <a:r>
              <a:rPr lang="en" altLang="ko-Kore-KR"/>
              <a:t>device that helps you access information faster than usual</a:t>
            </a:r>
            <a:endParaRPr lang="ko-Kore-KR" altLang="en-US"/>
          </a:p>
          <a:p>
            <a:pPr>
              <a:lnSpc>
                <a:spcPct val="150000"/>
              </a:lnSpc>
            </a:pPr>
            <a:r>
              <a:rPr kumimoji="1" lang="ko-KR" altLang="en-US"/>
              <a:t>   </a:t>
            </a:r>
            <a:r>
              <a:rPr kumimoji="1" lang="en-US" altLang="ko-KR"/>
              <a:t>-</a:t>
            </a:r>
            <a:r>
              <a:rPr kumimoji="1" lang="ko-KR" altLang="en-US"/>
              <a:t> </a:t>
            </a:r>
            <a:r>
              <a:rPr lang="en" altLang="ko-Kore-KR">
                <a:solidFill>
                  <a:srgbClr val="000000"/>
                </a:solidFill>
                <a:latin typeface="Noto Sans" panose="020B0502040504020204" pitchFamily="34" charset="0"/>
              </a:rPr>
              <a:t>It is used to deal with processor-memory gaps.</a:t>
            </a:r>
          </a:p>
          <a:p>
            <a:pPr>
              <a:lnSpc>
                <a:spcPct val="150000"/>
              </a:lnSpc>
            </a:pPr>
            <a:r>
              <a:rPr lang="en" altLang="ko-Kore-KR">
                <a:solidFill>
                  <a:srgbClr val="000000"/>
                </a:solidFill>
                <a:latin typeface="Noto Sans" panose="020B0502040504020204" pitchFamily="34" charset="0"/>
              </a:rPr>
              <a:t>   - </a:t>
            </a:r>
            <a:r>
              <a:rPr lang="en-US" altLang="ko-Kore-KR"/>
              <a:t>Caches </a:t>
            </a:r>
            <a:r>
              <a:rPr lang="ko-Kore-KR" altLang="en-US"/>
              <a:t>serve as temporary staging areas for information that the processor is likely to need in the nea</a:t>
            </a:r>
            <a:r>
              <a:rPr lang="en-US" altLang="ko-Kore-KR"/>
              <a:t>r</a:t>
            </a:r>
            <a:r>
              <a:rPr lang="ko-KR" altLang="en-US"/>
              <a:t> </a:t>
            </a:r>
            <a:endParaRPr lang="en-US" altLang="ko-KR"/>
          </a:p>
          <a:p>
            <a:pPr>
              <a:lnSpc>
                <a:spcPct val="150000"/>
              </a:lnSpc>
            </a:pPr>
            <a:r>
              <a:rPr lang="ko-KR" altLang="en-US"/>
              <a:t>      </a:t>
            </a:r>
            <a:r>
              <a:rPr lang="ko-Kore-KR" altLang="en-US"/>
              <a:t>future.</a:t>
            </a:r>
            <a:r>
              <a:rPr lang="en-US" altLang="ko-Kore-KR"/>
              <a:t>(</a:t>
            </a:r>
            <a:r>
              <a:rPr lang="en-US" altLang="ko-KR"/>
              <a:t>locality)</a:t>
            </a:r>
            <a:endParaRPr kumimoji="1" lang="en-US" altLang="ko-KR"/>
          </a:p>
        </p:txBody>
      </p:sp>
    </p:spTree>
    <p:extLst>
      <p:ext uri="{BB962C8B-B14F-4D97-AF65-F5344CB8AC3E}">
        <p14:creationId xmlns:p14="http://schemas.microsoft.com/office/powerpoint/2010/main" val="1903750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863CF28A-23F7-674F-B5D8-1E97303A62A5}"/>
              </a:ext>
            </a:extLst>
          </p:cNvPr>
          <p:cNvSpPr txBox="1"/>
          <p:nvPr/>
        </p:nvSpPr>
        <p:spPr>
          <a:xfrm>
            <a:off x="3685098" y="89417"/>
            <a:ext cx="4821803" cy="461665"/>
          </a:xfrm>
          <a:prstGeom prst="rect">
            <a:avLst/>
          </a:prstGeom>
          <a:noFill/>
        </p:spPr>
        <p:txBody>
          <a:bodyPr wrap="square" rtlCol="0">
            <a:spAutoFit/>
          </a:bodyPr>
          <a:lstStyle/>
          <a:p>
            <a:r>
              <a:rPr kumimoji="1" lang="en-US" altLang="ko-Kore-KR" sz="2400"/>
              <a:t>1.6 Storage Devices Form a Hierarchy</a:t>
            </a:r>
            <a:endParaRPr kumimoji="1" lang="ko-Kore-KR" altLang="en-US" sz="2400"/>
          </a:p>
        </p:txBody>
      </p:sp>
      <p:sp>
        <p:nvSpPr>
          <p:cNvPr id="9" name="TextBox 8">
            <a:extLst>
              <a:ext uri="{FF2B5EF4-FFF2-40B4-BE49-F238E27FC236}">
                <a16:creationId xmlns:a16="http://schemas.microsoft.com/office/drawing/2014/main" id="{9F7566B1-F6C3-D040-9973-2A7F9CBCDFC8}"/>
              </a:ext>
            </a:extLst>
          </p:cNvPr>
          <p:cNvSpPr txBox="1"/>
          <p:nvPr/>
        </p:nvSpPr>
        <p:spPr>
          <a:xfrm>
            <a:off x="1013424" y="1223044"/>
            <a:ext cx="9306233" cy="2957861"/>
          </a:xfrm>
          <a:prstGeom prst="rect">
            <a:avLst/>
          </a:prstGeom>
          <a:noFill/>
        </p:spPr>
        <p:txBody>
          <a:bodyPr wrap="square" rtlCol="0">
            <a:spAutoFit/>
          </a:bodyPr>
          <a:lstStyle/>
          <a:p>
            <a:pPr>
              <a:lnSpc>
                <a:spcPct val="150000"/>
              </a:lnSpc>
            </a:pPr>
            <a:r>
              <a:rPr kumimoji="1" lang="en-US" altLang="ko-Kore-KR"/>
              <a:t>•</a:t>
            </a:r>
            <a:r>
              <a:rPr kumimoji="1" lang="ko-KR" altLang="en-US"/>
              <a:t> </a:t>
            </a:r>
            <a:r>
              <a:rPr kumimoji="1" lang="en-US" altLang="ko-KR"/>
              <a:t>Storage Hierarchy</a:t>
            </a:r>
          </a:p>
          <a:p>
            <a:pPr>
              <a:lnSpc>
                <a:spcPct val="150000"/>
              </a:lnSpc>
            </a:pPr>
            <a:r>
              <a:rPr kumimoji="1" lang="ko-KR" altLang="en-US"/>
              <a:t>   </a:t>
            </a:r>
            <a:r>
              <a:rPr kumimoji="1" lang="en-US" altLang="ko-KR"/>
              <a:t>-</a:t>
            </a:r>
            <a:r>
              <a:rPr kumimoji="1" lang="ko-KR" altLang="en-US"/>
              <a:t> </a:t>
            </a:r>
            <a:r>
              <a:rPr lang="ko-Kore-KR" altLang="en-US"/>
              <a:t>The main idea of a memory hierarchy is that storage at one level serves as a cache for storag</a:t>
            </a:r>
            <a:r>
              <a:rPr lang="en-US" altLang="ko-Kore-KR"/>
              <a:t>e</a:t>
            </a:r>
          </a:p>
          <a:p>
            <a:pPr>
              <a:lnSpc>
                <a:spcPct val="150000"/>
              </a:lnSpc>
            </a:pPr>
            <a:r>
              <a:rPr lang="en-US" altLang="ko-Kore-KR"/>
              <a:t>     </a:t>
            </a:r>
            <a:r>
              <a:rPr lang="ko-Kore-KR" altLang="en-US"/>
              <a:t>at the next lower level</a:t>
            </a:r>
            <a:endParaRPr lang="en-US" altLang="ko-Kore-KR"/>
          </a:p>
          <a:p>
            <a:pPr>
              <a:lnSpc>
                <a:spcPct val="150000"/>
              </a:lnSpc>
            </a:pPr>
            <a:r>
              <a:rPr lang="en-US" altLang="ko-Kore-KR"/>
              <a:t>   - </a:t>
            </a:r>
            <a:r>
              <a:rPr lang="ko-Kore-KR" altLang="en-US"/>
              <a:t>On some networked systems with distributed file systems, the local disk serves as a cache for</a:t>
            </a:r>
            <a:endParaRPr lang="en-US" altLang="ko-Kore-KR"/>
          </a:p>
          <a:p>
            <a:pPr>
              <a:lnSpc>
                <a:spcPct val="150000"/>
              </a:lnSpc>
            </a:pPr>
            <a:r>
              <a:rPr lang="ko-Kore-KR" altLang="en-US"/>
              <a:t> </a:t>
            </a:r>
            <a:r>
              <a:rPr lang="en-US" altLang="ko-Kore-KR"/>
              <a:t>    </a:t>
            </a:r>
            <a:r>
              <a:rPr lang="ko-Kore-KR" altLang="en-US"/>
              <a:t>data stored on the disks of other systems.</a:t>
            </a:r>
          </a:p>
          <a:p>
            <a:pPr>
              <a:lnSpc>
                <a:spcPct val="150000"/>
              </a:lnSpc>
            </a:pPr>
            <a:endParaRPr lang="ko-Kore-KR" altLang="en-US"/>
          </a:p>
          <a:p>
            <a:pPr>
              <a:lnSpc>
                <a:spcPct val="150000"/>
              </a:lnSpc>
            </a:pPr>
            <a:endParaRPr kumimoji="1" lang="en-US" altLang="ko-KR"/>
          </a:p>
        </p:txBody>
      </p:sp>
      <p:grpSp>
        <p:nvGrpSpPr>
          <p:cNvPr id="14" name="그룹 13">
            <a:extLst>
              <a:ext uri="{FF2B5EF4-FFF2-40B4-BE49-F238E27FC236}">
                <a16:creationId xmlns:a16="http://schemas.microsoft.com/office/drawing/2014/main" id="{EF7FEE38-F122-3943-98F8-5001360FA01E}"/>
              </a:ext>
            </a:extLst>
          </p:cNvPr>
          <p:cNvGrpSpPr/>
          <p:nvPr/>
        </p:nvGrpSpPr>
        <p:grpSpPr>
          <a:xfrm>
            <a:off x="6276426" y="3339583"/>
            <a:ext cx="5432098" cy="3429000"/>
            <a:chOff x="663901" y="3429000"/>
            <a:chExt cx="5432098" cy="3429000"/>
          </a:xfrm>
        </p:grpSpPr>
        <p:pic>
          <p:nvPicPr>
            <p:cNvPr id="5" name="그림 4">
              <a:extLst>
                <a:ext uri="{FF2B5EF4-FFF2-40B4-BE49-F238E27FC236}">
                  <a16:creationId xmlns:a16="http://schemas.microsoft.com/office/drawing/2014/main" id="{6F454943-CD69-4243-807A-0263BD003BB9}"/>
                </a:ext>
              </a:extLst>
            </p:cNvPr>
            <p:cNvPicPr>
              <a:picLocks noChangeAspect="1"/>
            </p:cNvPicPr>
            <p:nvPr/>
          </p:nvPicPr>
          <p:blipFill>
            <a:blip r:embed="rId3"/>
            <a:stretch>
              <a:fillRect/>
            </a:stretch>
          </p:blipFill>
          <p:spPr>
            <a:xfrm>
              <a:off x="663901" y="3429000"/>
              <a:ext cx="5432098" cy="3218625"/>
            </a:xfrm>
            <a:prstGeom prst="rect">
              <a:avLst/>
            </a:prstGeom>
          </p:spPr>
        </p:pic>
        <p:sp>
          <p:nvSpPr>
            <p:cNvPr id="10" name="TextBox 9">
              <a:extLst>
                <a:ext uri="{FF2B5EF4-FFF2-40B4-BE49-F238E27FC236}">
                  <a16:creationId xmlns:a16="http://schemas.microsoft.com/office/drawing/2014/main" id="{CAEA93EE-EE8F-DF42-AFCC-CB6612118118}"/>
                </a:ext>
              </a:extLst>
            </p:cNvPr>
            <p:cNvSpPr txBox="1"/>
            <p:nvPr/>
          </p:nvSpPr>
          <p:spPr>
            <a:xfrm>
              <a:off x="1287735" y="6550223"/>
              <a:ext cx="3555728" cy="307777"/>
            </a:xfrm>
            <a:prstGeom prst="rect">
              <a:avLst/>
            </a:prstGeom>
            <a:noFill/>
          </p:spPr>
          <p:txBody>
            <a:bodyPr wrap="square" rtlCol="0">
              <a:spAutoFit/>
            </a:bodyPr>
            <a:lstStyle/>
            <a:p>
              <a:r>
                <a:rPr kumimoji="1" lang="en-US" altLang="ko-Kore-KR" sz="1400" b="1"/>
                <a:t>Figure 1.9 </a:t>
              </a:r>
              <a:r>
                <a:rPr lang="en" altLang="ko-Kore-KR" sz="1400"/>
                <a:t>An example of a memory hierarchy</a:t>
              </a:r>
              <a:r>
                <a:rPr lang="en" altLang="ko-Kore-KR" sz="1400" b="1"/>
                <a:t> </a:t>
              </a:r>
              <a:endParaRPr lang="en" altLang="ko-Kore-KR" sz="1400"/>
            </a:p>
          </p:txBody>
        </p:sp>
      </p:grpSp>
    </p:spTree>
    <p:extLst>
      <p:ext uri="{BB962C8B-B14F-4D97-AF65-F5344CB8AC3E}">
        <p14:creationId xmlns:p14="http://schemas.microsoft.com/office/powerpoint/2010/main" val="4211927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863CF28A-23F7-674F-B5D8-1E97303A62A5}"/>
              </a:ext>
            </a:extLst>
          </p:cNvPr>
          <p:cNvSpPr txBox="1"/>
          <p:nvPr/>
        </p:nvSpPr>
        <p:spPr>
          <a:xfrm>
            <a:off x="2839015" y="89417"/>
            <a:ext cx="7364527" cy="461665"/>
          </a:xfrm>
          <a:prstGeom prst="rect">
            <a:avLst/>
          </a:prstGeom>
          <a:noFill/>
        </p:spPr>
        <p:txBody>
          <a:bodyPr wrap="square" rtlCol="0">
            <a:spAutoFit/>
          </a:bodyPr>
          <a:lstStyle/>
          <a:p>
            <a:r>
              <a:rPr kumimoji="1" lang="en-US" altLang="ko-Kore-KR" sz="2400"/>
              <a:t>1.7 The Operating System Manages the Hardware (1/</a:t>
            </a:r>
            <a:r>
              <a:rPr kumimoji="1" lang="en-US" altLang="ko-KR" sz="2400"/>
              <a:t>6</a:t>
            </a:r>
            <a:r>
              <a:rPr kumimoji="1" lang="en-US" altLang="ko-Kore-KR" sz="2400"/>
              <a:t>)</a:t>
            </a:r>
            <a:endParaRPr kumimoji="1" lang="ko-Kore-KR" altLang="en-US" sz="2400"/>
          </a:p>
        </p:txBody>
      </p:sp>
      <p:pic>
        <p:nvPicPr>
          <p:cNvPr id="3" name="그림 2">
            <a:extLst>
              <a:ext uri="{FF2B5EF4-FFF2-40B4-BE49-F238E27FC236}">
                <a16:creationId xmlns:a16="http://schemas.microsoft.com/office/drawing/2014/main" id="{92D6ACD0-4AAB-1B4F-B33D-09CD7DD4371C}"/>
              </a:ext>
            </a:extLst>
          </p:cNvPr>
          <p:cNvPicPr>
            <a:picLocks noChangeAspect="1"/>
          </p:cNvPicPr>
          <p:nvPr/>
        </p:nvPicPr>
        <p:blipFill>
          <a:blip r:embed="rId3"/>
          <a:stretch>
            <a:fillRect/>
          </a:stretch>
        </p:blipFill>
        <p:spPr>
          <a:xfrm>
            <a:off x="1209191" y="5303742"/>
            <a:ext cx="5419567" cy="1395724"/>
          </a:xfrm>
          <a:prstGeom prst="rect">
            <a:avLst/>
          </a:prstGeom>
        </p:spPr>
      </p:pic>
      <p:sp>
        <p:nvSpPr>
          <p:cNvPr id="5" name="직사각형 4">
            <a:extLst>
              <a:ext uri="{FF2B5EF4-FFF2-40B4-BE49-F238E27FC236}">
                <a16:creationId xmlns:a16="http://schemas.microsoft.com/office/drawing/2014/main" id="{C33A82CF-FEC1-0A4A-BFC5-1D14A0EE27BA}"/>
              </a:ext>
            </a:extLst>
          </p:cNvPr>
          <p:cNvSpPr/>
          <p:nvPr/>
        </p:nvSpPr>
        <p:spPr>
          <a:xfrm>
            <a:off x="1025525" y="1232521"/>
            <a:ext cx="10498818" cy="4619854"/>
          </a:xfrm>
          <a:prstGeom prst="rect">
            <a:avLst/>
          </a:prstGeom>
        </p:spPr>
        <p:txBody>
          <a:bodyPr wrap="square">
            <a:spAutoFit/>
          </a:bodyPr>
          <a:lstStyle/>
          <a:p>
            <a:pPr>
              <a:lnSpc>
                <a:spcPct val="150000"/>
              </a:lnSpc>
            </a:pPr>
            <a:r>
              <a:rPr kumimoji="1" lang="en-US" altLang="ko-Kore-KR"/>
              <a:t>• </a:t>
            </a:r>
            <a:r>
              <a:rPr kumimoji="1" lang="en-US" altLang="ko-KR"/>
              <a:t>Operating</a:t>
            </a:r>
            <a:r>
              <a:rPr kumimoji="1" lang="ko-KR" altLang="en-US"/>
              <a:t> </a:t>
            </a:r>
            <a:r>
              <a:rPr kumimoji="1" lang="en-US" altLang="ko-KR"/>
              <a:t>System</a:t>
            </a:r>
            <a:endParaRPr kumimoji="1" lang="en-US" altLang="ko-Kore-KR"/>
          </a:p>
          <a:p>
            <a:pPr>
              <a:lnSpc>
                <a:spcPct val="150000"/>
              </a:lnSpc>
            </a:pPr>
            <a:r>
              <a:rPr lang="ko-KR" altLang="en-US"/>
              <a:t>   </a:t>
            </a:r>
            <a:r>
              <a:rPr lang="en-US" altLang="ko-KR"/>
              <a:t>-</a:t>
            </a:r>
            <a:r>
              <a:rPr lang="ko-KR" altLang="en-US"/>
              <a:t> </a:t>
            </a:r>
            <a:r>
              <a:rPr lang="en" altLang="ko-Kore-KR"/>
              <a:t>All attempts by an application program to manipulate the hardware must go through the operating system.</a:t>
            </a:r>
          </a:p>
          <a:p>
            <a:pPr>
              <a:lnSpc>
                <a:spcPct val="150000"/>
              </a:lnSpc>
            </a:pPr>
            <a:r>
              <a:rPr lang="en" altLang="ko-Kore-KR"/>
              <a:t>   - Primary purposes</a:t>
            </a:r>
          </a:p>
          <a:p>
            <a:r>
              <a:rPr lang="en" altLang="ko-Kore-KR"/>
              <a:t>      ￮ to protect the hardware from misuse by runaway applications</a:t>
            </a:r>
          </a:p>
          <a:p>
            <a:r>
              <a:rPr lang="en" altLang="ko-Kore-KR"/>
              <a:t>      ￮ to provide applications with simple and uniform mechanisms for manipulating complicated and often</a:t>
            </a:r>
          </a:p>
          <a:p>
            <a:r>
              <a:rPr lang="en" altLang="ko-Kore-KR"/>
              <a:t>         wildly different low-level hardware devices </a:t>
            </a:r>
          </a:p>
          <a:p>
            <a:pPr>
              <a:lnSpc>
                <a:spcPct val="150000"/>
              </a:lnSpc>
            </a:pPr>
            <a:r>
              <a:rPr lang="en" altLang="ko-Kore-KR"/>
              <a:t>   - The operating system achieves both goals via the fundamental abstractions </a:t>
            </a:r>
          </a:p>
          <a:p>
            <a:pPr>
              <a:lnSpc>
                <a:spcPct val="150000"/>
              </a:lnSpc>
            </a:pPr>
            <a:r>
              <a:rPr lang="ko-KR" altLang="en-US"/>
              <a:t>      </a:t>
            </a:r>
            <a:r>
              <a:rPr lang="en" altLang="ko-Kore-KR"/>
              <a:t>￮</a:t>
            </a:r>
            <a:r>
              <a:rPr lang="ko-KR" altLang="en-US"/>
              <a:t> </a:t>
            </a:r>
            <a:r>
              <a:rPr lang="en-US" altLang="ko-KR"/>
              <a:t>Processes</a:t>
            </a:r>
          </a:p>
          <a:p>
            <a:pPr>
              <a:lnSpc>
                <a:spcPct val="150000"/>
              </a:lnSpc>
            </a:pPr>
            <a:r>
              <a:rPr lang="en" altLang="ko-Kore-KR"/>
              <a:t>      ￮ Virtual memory</a:t>
            </a:r>
          </a:p>
          <a:p>
            <a:pPr>
              <a:lnSpc>
                <a:spcPct val="150000"/>
              </a:lnSpc>
            </a:pPr>
            <a:r>
              <a:rPr lang="en" altLang="ko-Kore-KR"/>
              <a:t>      ￮ FIles </a:t>
            </a:r>
          </a:p>
          <a:p>
            <a:pPr>
              <a:lnSpc>
                <a:spcPct val="150000"/>
              </a:lnSpc>
            </a:pPr>
            <a:endParaRPr lang="en" altLang="ko-Kore-KR"/>
          </a:p>
          <a:p>
            <a:pPr>
              <a:lnSpc>
                <a:spcPct val="150000"/>
              </a:lnSpc>
            </a:pPr>
            <a:endParaRPr lang="en" altLang="ko-Kore-KR"/>
          </a:p>
        </p:txBody>
      </p:sp>
      <p:pic>
        <p:nvPicPr>
          <p:cNvPr id="6" name="그림 5">
            <a:extLst>
              <a:ext uri="{FF2B5EF4-FFF2-40B4-BE49-F238E27FC236}">
                <a16:creationId xmlns:a16="http://schemas.microsoft.com/office/drawing/2014/main" id="{4BBA650D-C583-6843-92B2-2F7CFCDE20D5}"/>
              </a:ext>
            </a:extLst>
          </p:cNvPr>
          <p:cNvPicPr>
            <a:picLocks noChangeAspect="1"/>
          </p:cNvPicPr>
          <p:nvPr/>
        </p:nvPicPr>
        <p:blipFill>
          <a:blip r:embed="rId4"/>
          <a:stretch>
            <a:fillRect/>
          </a:stretch>
        </p:blipFill>
        <p:spPr>
          <a:xfrm>
            <a:off x="6944326" y="4622303"/>
            <a:ext cx="4264448" cy="1840139"/>
          </a:xfrm>
          <a:prstGeom prst="rect">
            <a:avLst/>
          </a:prstGeom>
        </p:spPr>
      </p:pic>
    </p:spTree>
    <p:extLst>
      <p:ext uri="{BB962C8B-B14F-4D97-AF65-F5344CB8AC3E}">
        <p14:creationId xmlns:p14="http://schemas.microsoft.com/office/powerpoint/2010/main" val="2734311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863CF28A-23F7-674F-B5D8-1E97303A62A5}"/>
              </a:ext>
            </a:extLst>
          </p:cNvPr>
          <p:cNvSpPr txBox="1"/>
          <p:nvPr/>
        </p:nvSpPr>
        <p:spPr>
          <a:xfrm>
            <a:off x="2839015" y="89417"/>
            <a:ext cx="7137497" cy="461665"/>
          </a:xfrm>
          <a:prstGeom prst="rect">
            <a:avLst/>
          </a:prstGeom>
          <a:noFill/>
        </p:spPr>
        <p:txBody>
          <a:bodyPr wrap="square" rtlCol="0">
            <a:spAutoFit/>
          </a:bodyPr>
          <a:lstStyle/>
          <a:p>
            <a:r>
              <a:rPr kumimoji="1" lang="en-US" altLang="ko-Kore-KR" sz="2400"/>
              <a:t>1.7 The Operating System Manages the Hardware (2/</a:t>
            </a:r>
            <a:r>
              <a:rPr kumimoji="1" lang="en-US" altLang="ko-KR" sz="2400"/>
              <a:t>6</a:t>
            </a:r>
            <a:r>
              <a:rPr kumimoji="1" lang="en-US" altLang="ko-Kore-KR" sz="2400"/>
              <a:t>)</a:t>
            </a:r>
            <a:endParaRPr kumimoji="1" lang="ko-Kore-KR" altLang="en-US" sz="2400"/>
          </a:p>
        </p:txBody>
      </p:sp>
      <p:sp>
        <p:nvSpPr>
          <p:cNvPr id="3" name="직사각형 2">
            <a:extLst>
              <a:ext uri="{FF2B5EF4-FFF2-40B4-BE49-F238E27FC236}">
                <a16:creationId xmlns:a16="http://schemas.microsoft.com/office/drawing/2014/main" id="{EF9F645B-A2A5-1547-B803-22E1B1C20147}"/>
              </a:ext>
            </a:extLst>
          </p:cNvPr>
          <p:cNvSpPr/>
          <p:nvPr/>
        </p:nvSpPr>
        <p:spPr>
          <a:xfrm>
            <a:off x="2888613" y="3064533"/>
            <a:ext cx="1578252" cy="131618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Hello</a:t>
            </a:r>
            <a:endParaRPr kumimoji="1" lang="ko-Kore-KR" altLang="en-US"/>
          </a:p>
        </p:txBody>
      </p:sp>
      <p:sp>
        <p:nvSpPr>
          <p:cNvPr id="6" name="직사각형 5">
            <a:extLst>
              <a:ext uri="{FF2B5EF4-FFF2-40B4-BE49-F238E27FC236}">
                <a16:creationId xmlns:a16="http://schemas.microsoft.com/office/drawing/2014/main" id="{3D88D94D-C9C3-DB41-AEF5-7BF1C4A555E8}"/>
              </a:ext>
            </a:extLst>
          </p:cNvPr>
          <p:cNvSpPr/>
          <p:nvPr/>
        </p:nvSpPr>
        <p:spPr>
          <a:xfrm>
            <a:off x="5331672" y="3064532"/>
            <a:ext cx="1578252" cy="1316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Chrome</a:t>
            </a:r>
            <a:endParaRPr kumimoji="1" lang="ko-Kore-KR" altLang="en-US"/>
          </a:p>
        </p:txBody>
      </p:sp>
      <p:sp>
        <p:nvSpPr>
          <p:cNvPr id="8" name="직사각형 7">
            <a:extLst>
              <a:ext uri="{FF2B5EF4-FFF2-40B4-BE49-F238E27FC236}">
                <a16:creationId xmlns:a16="http://schemas.microsoft.com/office/drawing/2014/main" id="{92C4D206-0764-5742-89DB-8F67F99FE7CC}"/>
              </a:ext>
            </a:extLst>
          </p:cNvPr>
          <p:cNvSpPr/>
          <p:nvPr/>
        </p:nvSpPr>
        <p:spPr>
          <a:xfrm>
            <a:off x="7774732" y="3064531"/>
            <a:ext cx="1578252" cy="13161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Power Point</a:t>
            </a:r>
            <a:endParaRPr kumimoji="1" lang="ko-Kore-KR" altLang="en-US"/>
          </a:p>
        </p:txBody>
      </p:sp>
      <p:sp>
        <p:nvSpPr>
          <p:cNvPr id="17" name="직사각형 16">
            <a:extLst>
              <a:ext uri="{FF2B5EF4-FFF2-40B4-BE49-F238E27FC236}">
                <a16:creationId xmlns:a16="http://schemas.microsoft.com/office/drawing/2014/main" id="{92CC42E9-F8DC-124B-94BF-692EF589FC1D}"/>
              </a:ext>
            </a:extLst>
          </p:cNvPr>
          <p:cNvSpPr/>
          <p:nvPr/>
        </p:nvSpPr>
        <p:spPr>
          <a:xfrm>
            <a:off x="1134435" y="1338604"/>
            <a:ext cx="6685731" cy="2126864"/>
          </a:xfrm>
          <a:prstGeom prst="rect">
            <a:avLst/>
          </a:prstGeom>
        </p:spPr>
        <p:txBody>
          <a:bodyPr wrap="square">
            <a:spAutoFit/>
          </a:bodyPr>
          <a:lstStyle/>
          <a:p>
            <a:pPr>
              <a:lnSpc>
                <a:spcPct val="150000"/>
              </a:lnSpc>
            </a:pPr>
            <a:r>
              <a:rPr lang="en" altLang="ko-Kore-KR"/>
              <a:t>￮</a:t>
            </a:r>
            <a:r>
              <a:rPr lang="ko-KR" altLang="en-US"/>
              <a:t> </a:t>
            </a:r>
            <a:r>
              <a:rPr lang="en-US" altLang="ko-KR"/>
              <a:t>Processes</a:t>
            </a:r>
          </a:p>
          <a:p>
            <a:pPr>
              <a:lnSpc>
                <a:spcPct val="150000"/>
              </a:lnSpc>
            </a:pPr>
            <a:r>
              <a:rPr lang="en-US" altLang="ko-Kore-KR"/>
              <a:t>   - OS</a:t>
            </a:r>
            <a:r>
              <a:rPr lang="ko-Kore-KR" altLang="en-US"/>
              <a:t>’s abstraction for a running program.</a:t>
            </a:r>
            <a:endParaRPr lang="en-US" altLang="ko-Kore-KR"/>
          </a:p>
          <a:p>
            <a:pPr>
              <a:lnSpc>
                <a:spcPct val="150000"/>
              </a:lnSpc>
            </a:pPr>
            <a:r>
              <a:rPr lang="en" altLang="ko-Kore-KR"/>
              <a:t>   - Each process appears to have exclusive use of the hardware.</a:t>
            </a:r>
            <a:endParaRPr lang="ko-Kore-KR" altLang="en-US"/>
          </a:p>
          <a:p>
            <a:pPr>
              <a:lnSpc>
                <a:spcPct val="150000"/>
              </a:lnSpc>
            </a:pPr>
            <a:endParaRPr lang="en-US" altLang="ko-KR"/>
          </a:p>
          <a:p>
            <a:pPr>
              <a:lnSpc>
                <a:spcPct val="150000"/>
              </a:lnSpc>
            </a:pPr>
            <a:endParaRPr lang="en-US" altLang="ko-KR"/>
          </a:p>
        </p:txBody>
      </p:sp>
      <p:grpSp>
        <p:nvGrpSpPr>
          <p:cNvPr id="2" name="그룹 1">
            <a:extLst>
              <a:ext uri="{FF2B5EF4-FFF2-40B4-BE49-F238E27FC236}">
                <a16:creationId xmlns:a16="http://schemas.microsoft.com/office/drawing/2014/main" id="{F7A29019-DE4D-B949-BAFF-F254126DF4AF}"/>
              </a:ext>
            </a:extLst>
          </p:cNvPr>
          <p:cNvGrpSpPr/>
          <p:nvPr/>
        </p:nvGrpSpPr>
        <p:grpSpPr>
          <a:xfrm>
            <a:off x="2687039" y="3813571"/>
            <a:ext cx="1562376" cy="787400"/>
            <a:chOff x="2687039" y="3813571"/>
            <a:chExt cx="1562376" cy="787400"/>
          </a:xfrm>
        </p:grpSpPr>
        <p:pic>
          <p:nvPicPr>
            <p:cNvPr id="9" name="그림 8" descr="텍스트, 전자기기, 회로이(가) 표시된 사진&#10;&#10;자동 생성된 설명">
              <a:extLst>
                <a:ext uri="{FF2B5EF4-FFF2-40B4-BE49-F238E27FC236}">
                  <a16:creationId xmlns:a16="http://schemas.microsoft.com/office/drawing/2014/main" id="{35ACE51D-7CFF-D74E-90AB-116A668BF9D3}"/>
                </a:ext>
              </a:extLst>
            </p:cNvPr>
            <p:cNvPicPr>
              <a:picLocks noChangeAspect="1"/>
            </p:cNvPicPr>
            <p:nvPr/>
          </p:nvPicPr>
          <p:blipFill>
            <a:blip r:embed="rId2"/>
            <a:stretch>
              <a:fillRect/>
            </a:stretch>
          </p:blipFill>
          <p:spPr>
            <a:xfrm>
              <a:off x="3069077" y="4026948"/>
              <a:ext cx="1180338" cy="321314"/>
            </a:xfrm>
            <a:prstGeom prst="rect">
              <a:avLst/>
            </a:prstGeom>
          </p:spPr>
        </p:pic>
        <p:pic>
          <p:nvPicPr>
            <p:cNvPr id="13" name="그림 12" descr="텍스트, 실내, 케이스이(가) 표시된 사진&#10;&#10;자동 생성된 설명">
              <a:extLst>
                <a:ext uri="{FF2B5EF4-FFF2-40B4-BE49-F238E27FC236}">
                  <a16:creationId xmlns:a16="http://schemas.microsoft.com/office/drawing/2014/main" id="{B89ACFBD-8DF2-F240-A39B-E4F4E910A953}"/>
                </a:ext>
              </a:extLst>
            </p:cNvPr>
            <p:cNvPicPr>
              <a:picLocks noChangeAspect="1"/>
            </p:cNvPicPr>
            <p:nvPr/>
          </p:nvPicPr>
          <p:blipFill>
            <a:blip r:embed="rId3"/>
            <a:stretch>
              <a:fillRect/>
            </a:stretch>
          </p:blipFill>
          <p:spPr>
            <a:xfrm>
              <a:off x="2687039" y="3813571"/>
              <a:ext cx="787400" cy="787400"/>
            </a:xfrm>
            <a:prstGeom prst="rect">
              <a:avLst/>
            </a:prstGeom>
          </p:spPr>
        </p:pic>
      </p:grpSp>
      <p:grpSp>
        <p:nvGrpSpPr>
          <p:cNvPr id="14" name="그룹 13">
            <a:extLst>
              <a:ext uri="{FF2B5EF4-FFF2-40B4-BE49-F238E27FC236}">
                <a16:creationId xmlns:a16="http://schemas.microsoft.com/office/drawing/2014/main" id="{1D2657AE-0C6D-8141-A0FB-A7695C756242}"/>
              </a:ext>
            </a:extLst>
          </p:cNvPr>
          <p:cNvGrpSpPr/>
          <p:nvPr/>
        </p:nvGrpSpPr>
        <p:grpSpPr>
          <a:xfrm>
            <a:off x="5140653" y="3813571"/>
            <a:ext cx="1562376" cy="787400"/>
            <a:chOff x="2687039" y="3813571"/>
            <a:chExt cx="1562376" cy="787400"/>
          </a:xfrm>
        </p:grpSpPr>
        <p:pic>
          <p:nvPicPr>
            <p:cNvPr id="16" name="그림 15" descr="텍스트, 전자기기, 회로이(가) 표시된 사진&#10;&#10;자동 생성된 설명">
              <a:extLst>
                <a:ext uri="{FF2B5EF4-FFF2-40B4-BE49-F238E27FC236}">
                  <a16:creationId xmlns:a16="http://schemas.microsoft.com/office/drawing/2014/main" id="{BC3608A9-079F-9546-A25D-A9702A9E1904}"/>
                </a:ext>
              </a:extLst>
            </p:cNvPr>
            <p:cNvPicPr>
              <a:picLocks noChangeAspect="1"/>
            </p:cNvPicPr>
            <p:nvPr/>
          </p:nvPicPr>
          <p:blipFill>
            <a:blip r:embed="rId2"/>
            <a:stretch>
              <a:fillRect/>
            </a:stretch>
          </p:blipFill>
          <p:spPr>
            <a:xfrm>
              <a:off x="3069077" y="4026948"/>
              <a:ext cx="1180338" cy="321314"/>
            </a:xfrm>
            <a:prstGeom prst="rect">
              <a:avLst/>
            </a:prstGeom>
          </p:spPr>
        </p:pic>
        <p:pic>
          <p:nvPicPr>
            <p:cNvPr id="18" name="그림 17" descr="텍스트, 실내, 케이스이(가) 표시된 사진&#10;&#10;자동 생성된 설명">
              <a:extLst>
                <a:ext uri="{FF2B5EF4-FFF2-40B4-BE49-F238E27FC236}">
                  <a16:creationId xmlns:a16="http://schemas.microsoft.com/office/drawing/2014/main" id="{09DEB89F-88F5-1344-84B9-D0AE1F165CE6}"/>
                </a:ext>
              </a:extLst>
            </p:cNvPr>
            <p:cNvPicPr>
              <a:picLocks noChangeAspect="1"/>
            </p:cNvPicPr>
            <p:nvPr/>
          </p:nvPicPr>
          <p:blipFill>
            <a:blip r:embed="rId3"/>
            <a:stretch>
              <a:fillRect/>
            </a:stretch>
          </p:blipFill>
          <p:spPr>
            <a:xfrm>
              <a:off x="2687039" y="3813571"/>
              <a:ext cx="787400" cy="787400"/>
            </a:xfrm>
            <a:prstGeom prst="rect">
              <a:avLst/>
            </a:prstGeom>
          </p:spPr>
        </p:pic>
      </p:grpSp>
      <p:grpSp>
        <p:nvGrpSpPr>
          <p:cNvPr id="20" name="그룹 19">
            <a:extLst>
              <a:ext uri="{FF2B5EF4-FFF2-40B4-BE49-F238E27FC236}">
                <a16:creationId xmlns:a16="http://schemas.microsoft.com/office/drawing/2014/main" id="{496D22E2-E687-E94F-B845-10CA1A1BF569}"/>
              </a:ext>
            </a:extLst>
          </p:cNvPr>
          <p:cNvGrpSpPr/>
          <p:nvPr/>
        </p:nvGrpSpPr>
        <p:grpSpPr>
          <a:xfrm>
            <a:off x="7583713" y="3813571"/>
            <a:ext cx="1562376" cy="787400"/>
            <a:chOff x="2687039" y="3813571"/>
            <a:chExt cx="1562376" cy="787400"/>
          </a:xfrm>
        </p:grpSpPr>
        <p:pic>
          <p:nvPicPr>
            <p:cNvPr id="21" name="그림 20" descr="텍스트, 전자기기, 회로이(가) 표시된 사진&#10;&#10;자동 생성된 설명">
              <a:extLst>
                <a:ext uri="{FF2B5EF4-FFF2-40B4-BE49-F238E27FC236}">
                  <a16:creationId xmlns:a16="http://schemas.microsoft.com/office/drawing/2014/main" id="{86BEB5A4-4F87-0343-8462-CE46A7E0A24E}"/>
                </a:ext>
              </a:extLst>
            </p:cNvPr>
            <p:cNvPicPr>
              <a:picLocks noChangeAspect="1"/>
            </p:cNvPicPr>
            <p:nvPr/>
          </p:nvPicPr>
          <p:blipFill>
            <a:blip r:embed="rId2"/>
            <a:stretch>
              <a:fillRect/>
            </a:stretch>
          </p:blipFill>
          <p:spPr>
            <a:xfrm>
              <a:off x="3069077" y="4026948"/>
              <a:ext cx="1180338" cy="321314"/>
            </a:xfrm>
            <a:prstGeom prst="rect">
              <a:avLst/>
            </a:prstGeom>
          </p:spPr>
        </p:pic>
        <p:pic>
          <p:nvPicPr>
            <p:cNvPr id="22" name="그림 21" descr="텍스트, 실내, 케이스이(가) 표시된 사진&#10;&#10;자동 생성된 설명">
              <a:extLst>
                <a:ext uri="{FF2B5EF4-FFF2-40B4-BE49-F238E27FC236}">
                  <a16:creationId xmlns:a16="http://schemas.microsoft.com/office/drawing/2014/main" id="{4AA756E3-3713-B74F-92EC-57E9DBDCDB4F}"/>
                </a:ext>
              </a:extLst>
            </p:cNvPr>
            <p:cNvPicPr>
              <a:picLocks noChangeAspect="1"/>
            </p:cNvPicPr>
            <p:nvPr/>
          </p:nvPicPr>
          <p:blipFill>
            <a:blip r:embed="rId3"/>
            <a:stretch>
              <a:fillRect/>
            </a:stretch>
          </p:blipFill>
          <p:spPr>
            <a:xfrm>
              <a:off x="2687039" y="3813571"/>
              <a:ext cx="787400" cy="787400"/>
            </a:xfrm>
            <a:prstGeom prst="rect">
              <a:avLst/>
            </a:prstGeom>
          </p:spPr>
        </p:pic>
      </p:grpSp>
    </p:spTree>
    <p:extLst>
      <p:ext uri="{BB962C8B-B14F-4D97-AF65-F5344CB8AC3E}">
        <p14:creationId xmlns:p14="http://schemas.microsoft.com/office/powerpoint/2010/main" val="1314769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863CF28A-23F7-674F-B5D8-1E97303A62A5}"/>
              </a:ext>
            </a:extLst>
          </p:cNvPr>
          <p:cNvSpPr txBox="1"/>
          <p:nvPr/>
        </p:nvSpPr>
        <p:spPr>
          <a:xfrm>
            <a:off x="2839015" y="89417"/>
            <a:ext cx="7137497" cy="461665"/>
          </a:xfrm>
          <a:prstGeom prst="rect">
            <a:avLst/>
          </a:prstGeom>
          <a:noFill/>
        </p:spPr>
        <p:txBody>
          <a:bodyPr wrap="square" rtlCol="0">
            <a:spAutoFit/>
          </a:bodyPr>
          <a:lstStyle/>
          <a:p>
            <a:r>
              <a:rPr kumimoji="1" lang="en-US" altLang="ko-Kore-KR" sz="2400"/>
              <a:t>1.7 The Operating System Manages the Hardware (2/</a:t>
            </a:r>
            <a:r>
              <a:rPr kumimoji="1" lang="en-US" altLang="ko-KR" sz="2400"/>
              <a:t>6</a:t>
            </a:r>
            <a:r>
              <a:rPr kumimoji="1" lang="en-US" altLang="ko-Kore-KR" sz="2400"/>
              <a:t>)</a:t>
            </a:r>
            <a:endParaRPr kumimoji="1" lang="ko-Kore-KR" altLang="en-US" sz="2400"/>
          </a:p>
        </p:txBody>
      </p:sp>
      <p:pic>
        <p:nvPicPr>
          <p:cNvPr id="9" name="그림 8" descr="텍스트, 전자기기, 회로이(가) 표시된 사진&#10;&#10;자동 생성된 설명">
            <a:extLst>
              <a:ext uri="{FF2B5EF4-FFF2-40B4-BE49-F238E27FC236}">
                <a16:creationId xmlns:a16="http://schemas.microsoft.com/office/drawing/2014/main" id="{35ACE51D-7CFF-D74E-90AB-116A668BF9D3}"/>
              </a:ext>
            </a:extLst>
          </p:cNvPr>
          <p:cNvPicPr>
            <a:picLocks noChangeAspect="1"/>
          </p:cNvPicPr>
          <p:nvPr/>
        </p:nvPicPr>
        <p:blipFill>
          <a:blip r:embed="rId2"/>
          <a:stretch>
            <a:fillRect/>
          </a:stretch>
        </p:blipFill>
        <p:spPr>
          <a:xfrm>
            <a:off x="4674552" y="5519396"/>
            <a:ext cx="2892491" cy="787400"/>
          </a:xfrm>
          <a:prstGeom prst="rect">
            <a:avLst/>
          </a:prstGeom>
        </p:spPr>
      </p:pic>
      <p:pic>
        <p:nvPicPr>
          <p:cNvPr id="13" name="그림 12" descr="텍스트, 실내, 케이스이(가) 표시된 사진&#10;&#10;자동 생성된 설명">
            <a:extLst>
              <a:ext uri="{FF2B5EF4-FFF2-40B4-BE49-F238E27FC236}">
                <a16:creationId xmlns:a16="http://schemas.microsoft.com/office/drawing/2014/main" id="{B89ACFBD-8DF2-F240-A39B-E4F4E910A953}"/>
              </a:ext>
            </a:extLst>
          </p:cNvPr>
          <p:cNvPicPr>
            <a:picLocks noChangeAspect="1"/>
          </p:cNvPicPr>
          <p:nvPr/>
        </p:nvPicPr>
        <p:blipFill>
          <a:blip r:embed="rId3"/>
          <a:stretch>
            <a:fillRect/>
          </a:stretch>
        </p:blipFill>
        <p:spPr>
          <a:xfrm>
            <a:off x="3710997" y="5122023"/>
            <a:ext cx="1532606" cy="1532606"/>
          </a:xfrm>
          <a:prstGeom prst="rect">
            <a:avLst/>
          </a:prstGeom>
        </p:spPr>
      </p:pic>
      <p:sp>
        <p:nvSpPr>
          <p:cNvPr id="17" name="직사각형 16">
            <a:extLst>
              <a:ext uri="{FF2B5EF4-FFF2-40B4-BE49-F238E27FC236}">
                <a16:creationId xmlns:a16="http://schemas.microsoft.com/office/drawing/2014/main" id="{92CC42E9-F8DC-124B-94BF-692EF589FC1D}"/>
              </a:ext>
            </a:extLst>
          </p:cNvPr>
          <p:cNvSpPr/>
          <p:nvPr/>
        </p:nvSpPr>
        <p:spPr>
          <a:xfrm>
            <a:off x="1134435" y="1338604"/>
            <a:ext cx="6685731" cy="2126864"/>
          </a:xfrm>
          <a:prstGeom prst="rect">
            <a:avLst/>
          </a:prstGeom>
        </p:spPr>
        <p:txBody>
          <a:bodyPr wrap="square">
            <a:spAutoFit/>
          </a:bodyPr>
          <a:lstStyle/>
          <a:p>
            <a:pPr>
              <a:lnSpc>
                <a:spcPct val="150000"/>
              </a:lnSpc>
            </a:pPr>
            <a:r>
              <a:rPr lang="en" altLang="ko-Kore-KR"/>
              <a:t>￮</a:t>
            </a:r>
            <a:r>
              <a:rPr lang="ko-KR" altLang="en-US"/>
              <a:t> </a:t>
            </a:r>
            <a:r>
              <a:rPr lang="en-US" altLang="ko-KR"/>
              <a:t>Processes</a:t>
            </a:r>
          </a:p>
          <a:p>
            <a:pPr>
              <a:lnSpc>
                <a:spcPct val="150000"/>
              </a:lnSpc>
            </a:pPr>
            <a:r>
              <a:rPr lang="en-US" altLang="ko-Kore-KR"/>
              <a:t>   - OS</a:t>
            </a:r>
            <a:r>
              <a:rPr lang="ko-Kore-KR" altLang="en-US"/>
              <a:t>’s abstraction for a running program.</a:t>
            </a:r>
            <a:endParaRPr lang="en-US" altLang="ko-Kore-KR"/>
          </a:p>
          <a:p>
            <a:pPr>
              <a:lnSpc>
                <a:spcPct val="150000"/>
              </a:lnSpc>
            </a:pPr>
            <a:r>
              <a:rPr lang="en" altLang="ko-Kore-KR"/>
              <a:t>   - Each process appears to have exclusive use of the hardware.</a:t>
            </a:r>
            <a:endParaRPr lang="ko-Kore-KR" altLang="en-US"/>
          </a:p>
          <a:p>
            <a:pPr>
              <a:lnSpc>
                <a:spcPct val="150000"/>
              </a:lnSpc>
            </a:pPr>
            <a:endParaRPr lang="en-US" altLang="ko-KR"/>
          </a:p>
          <a:p>
            <a:pPr>
              <a:lnSpc>
                <a:spcPct val="150000"/>
              </a:lnSpc>
            </a:pPr>
            <a:endParaRPr lang="en-US" altLang="ko-KR"/>
          </a:p>
        </p:txBody>
      </p:sp>
    </p:spTree>
    <p:extLst>
      <p:ext uri="{BB962C8B-B14F-4D97-AF65-F5344CB8AC3E}">
        <p14:creationId xmlns:p14="http://schemas.microsoft.com/office/powerpoint/2010/main" val="3752240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863CF28A-23F7-674F-B5D8-1E97303A62A5}"/>
              </a:ext>
            </a:extLst>
          </p:cNvPr>
          <p:cNvSpPr txBox="1"/>
          <p:nvPr/>
        </p:nvSpPr>
        <p:spPr>
          <a:xfrm>
            <a:off x="2839015" y="89417"/>
            <a:ext cx="7137497" cy="461665"/>
          </a:xfrm>
          <a:prstGeom prst="rect">
            <a:avLst/>
          </a:prstGeom>
          <a:noFill/>
        </p:spPr>
        <p:txBody>
          <a:bodyPr wrap="square" rtlCol="0">
            <a:spAutoFit/>
          </a:bodyPr>
          <a:lstStyle/>
          <a:p>
            <a:r>
              <a:rPr kumimoji="1" lang="en-US" altLang="ko-Kore-KR" sz="2400"/>
              <a:t>1.7 The Operating System Manages the Hardware (2/6)</a:t>
            </a:r>
            <a:endParaRPr kumimoji="1" lang="ko-Kore-KR" altLang="en-US" sz="2400"/>
          </a:p>
        </p:txBody>
      </p:sp>
      <p:sp>
        <p:nvSpPr>
          <p:cNvPr id="3" name="직사각형 2">
            <a:extLst>
              <a:ext uri="{FF2B5EF4-FFF2-40B4-BE49-F238E27FC236}">
                <a16:creationId xmlns:a16="http://schemas.microsoft.com/office/drawing/2014/main" id="{EF9F645B-A2A5-1547-B803-22E1B1C20147}"/>
              </a:ext>
            </a:extLst>
          </p:cNvPr>
          <p:cNvSpPr/>
          <p:nvPr/>
        </p:nvSpPr>
        <p:spPr>
          <a:xfrm>
            <a:off x="2888613" y="3064533"/>
            <a:ext cx="1578252" cy="131618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Hello</a:t>
            </a:r>
            <a:endParaRPr kumimoji="1" lang="ko-Kore-KR" altLang="en-US"/>
          </a:p>
        </p:txBody>
      </p:sp>
      <p:sp>
        <p:nvSpPr>
          <p:cNvPr id="6" name="직사각형 5">
            <a:extLst>
              <a:ext uri="{FF2B5EF4-FFF2-40B4-BE49-F238E27FC236}">
                <a16:creationId xmlns:a16="http://schemas.microsoft.com/office/drawing/2014/main" id="{3D88D94D-C9C3-DB41-AEF5-7BF1C4A555E8}"/>
              </a:ext>
            </a:extLst>
          </p:cNvPr>
          <p:cNvSpPr/>
          <p:nvPr/>
        </p:nvSpPr>
        <p:spPr>
          <a:xfrm>
            <a:off x="5331672" y="3064532"/>
            <a:ext cx="1578252" cy="1316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Chrome</a:t>
            </a:r>
            <a:endParaRPr kumimoji="1" lang="ko-Kore-KR" altLang="en-US"/>
          </a:p>
        </p:txBody>
      </p:sp>
      <p:sp>
        <p:nvSpPr>
          <p:cNvPr id="8" name="직사각형 7">
            <a:extLst>
              <a:ext uri="{FF2B5EF4-FFF2-40B4-BE49-F238E27FC236}">
                <a16:creationId xmlns:a16="http://schemas.microsoft.com/office/drawing/2014/main" id="{92C4D206-0764-5742-89DB-8F67F99FE7CC}"/>
              </a:ext>
            </a:extLst>
          </p:cNvPr>
          <p:cNvSpPr/>
          <p:nvPr/>
        </p:nvSpPr>
        <p:spPr>
          <a:xfrm>
            <a:off x="7774732" y="3064531"/>
            <a:ext cx="1578252" cy="13161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Power Point</a:t>
            </a:r>
            <a:endParaRPr kumimoji="1" lang="ko-Kore-KR" altLang="en-US"/>
          </a:p>
        </p:txBody>
      </p:sp>
      <p:sp>
        <p:nvSpPr>
          <p:cNvPr id="17" name="직사각형 16">
            <a:extLst>
              <a:ext uri="{FF2B5EF4-FFF2-40B4-BE49-F238E27FC236}">
                <a16:creationId xmlns:a16="http://schemas.microsoft.com/office/drawing/2014/main" id="{92CC42E9-F8DC-124B-94BF-692EF589FC1D}"/>
              </a:ext>
            </a:extLst>
          </p:cNvPr>
          <p:cNvSpPr/>
          <p:nvPr/>
        </p:nvSpPr>
        <p:spPr>
          <a:xfrm>
            <a:off x="1134435" y="1338604"/>
            <a:ext cx="6685731" cy="2126864"/>
          </a:xfrm>
          <a:prstGeom prst="rect">
            <a:avLst/>
          </a:prstGeom>
        </p:spPr>
        <p:txBody>
          <a:bodyPr wrap="square">
            <a:spAutoFit/>
          </a:bodyPr>
          <a:lstStyle/>
          <a:p>
            <a:pPr>
              <a:lnSpc>
                <a:spcPct val="150000"/>
              </a:lnSpc>
            </a:pPr>
            <a:r>
              <a:rPr lang="en" altLang="ko-Kore-KR"/>
              <a:t>￮</a:t>
            </a:r>
            <a:r>
              <a:rPr lang="ko-KR" altLang="en-US"/>
              <a:t> </a:t>
            </a:r>
            <a:r>
              <a:rPr lang="en-US" altLang="ko-KR"/>
              <a:t>Processes</a:t>
            </a:r>
          </a:p>
          <a:p>
            <a:pPr>
              <a:lnSpc>
                <a:spcPct val="150000"/>
              </a:lnSpc>
            </a:pPr>
            <a:r>
              <a:rPr lang="en-US" altLang="ko-Kore-KR"/>
              <a:t>   - OS</a:t>
            </a:r>
            <a:r>
              <a:rPr lang="ko-Kore-KR" altLang="en-US"/>
              <a:t>’s abstraction for a running program.</a:t>
            </a:r>
            <a:endParaRPr lang="en-US" altLang="ko-Kore-KR"/>
          </a:p>
          <a:p>
            <a:pPr>
              <a:lnSpc>
                <a:spcPct val="150000"/>
              </a:lnSpc>
            </a:pPr>
            <a:r>
              <a:rPr lang="en" altLang="ko-Kore-KR"/>
              <a:t>   - Each process appears to have exclusive use of the hardware.</a:t>
            </a:r>
            <a:endParaRPr lang="ko-Kore-KR" altLang="en-US"/>
          </a:p>
          <a:p>
            <a:pPr>
              <a:lnSpc>
                <a:spcPct val="150000"/>
              </a:lnSpc>
            </a:pPr>
            <a:endParaRPr lang="en-US" altLang="ko-KR"/>
          </a:p>
          <a:p>
            <a:pPr>
              <a:lnSpc>
                <a:spcPct val="150000"/>
              </a:lnSpc>
            </a:pPr>
            <a:endParaRPr lang="en-US" altLang="ko-KR"/>
          </a:p>
        </p:txBody>
      </p:sp>
      <p:pic>
        <p:nvPicPr>
          <p:cNvPr id="12" name="그림 11" descr="텍스트, 전자기기, 회로이(가) 표시된 사진&#10;&#10;자동 생성된 설명">
            <a:extLst>
              <a:ext uri="{FF2B5EF4-FFF2-40B4-BE49-F238E27FC236}">
                <a16:creationId xmlns:a16="http://schemas.microsoft.com/office/drawing/2014/main" id="{AFCFC70D-1E1A-4F45-AA80-303AC7C4C888}"/>
              </a:ext>
            </a:extLst>
          </p:cNvPr>
          <p:cNvPicPr>
            <a:picLocks noChangeAspect="1"/>
          </p:cNvPicPr>
          <p:nvPr/>
        </p:nvPicPr>
        <p:blipFill>
          <a:blip r:embed="rId2"/>
          <a:stretch>
            <a:fillRect/>
          </a:stretch>
        </p:blipFill>
        <p:spPr>
          <a:xfrm>
            <a:off x="4674552" y="5519396"/>
            <a:ext cx="2892491" cy="787400"/>
          </a:xfrm>
          <a:prstGeom prst="rect">
            <a:avLst/>
          </a:prstGeom>
        </p:spPr>
      </p:pic>
      <p:pic>
        <p:nvPicPr>
          <p:cNvPr id="16" name="그림 15" descr="텍스트, 실내, 케이스이(가) 표시된 사진&#10;&#10;자동 생성된 설명">
            <a:extLst>
              <a:ext uri="{FF2B5EF4-FFF2-40B4-BE49-F238E27FC236}">
                <a16:creationId xmlns:a16="http://schemas.microsoft.com/office/drawing/2014/main" id="{D883B4D1-3F1A-B741-ABC9-F10E672DEF7E}"/>
              </a:ext>
            </a:extLst>
          </p:cNvPr>
          <p:cNvPicPr>
            <a:picLocks noChangeAspect="1"/>
          </p:cNvPicPr>
          <p:nvPr/>
        </p:nvPicPr>
        <p:blipFill>
          <a:blip r:embed="rId3"/>
          <a:stretch>
            <a:fillRect/>
          </a:stretch>
        </p:blipFill>
        <p:spPr>
          <a:xfrm>
            <a:off x="3710997" y="5122023"/>
            <a:ext cx="1532606" cy="1532606"/>
          </a:xfrm>
          <a:prstGeom prst="rect">
            <a:avLst/>
          </a:prstGeom>
        </p:spPr>
      </p:pic>
    </p:spTree>
    <p:extLst>
      <p:ext uri="{BB962C8B-B14F-4D97-AF65-F5344CB8AC3E}">
        <p14:creationId xmlns:p14="http://schemas.microsoft.com/office/powerpoint/2010/main" val="3808390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863CF28A-23F7-674F-B5D8-1E97303A62A5}"/>
              </a:ext>
            </a:extLst>
          </p:cNvPr>
          <p:cNvSpPr txBox="1"/>
          <p:nvPr/>
        </p:nvSpPr>
        <p:spPr>
          <a:xfrm>
            <a:off x="2839015" y="89417"/>
            <a:ext cx="7137497" cy="461665"/>
          </a:xfrm>
          <a:prstGeom prst="rect">
            <a:avLst/>
          </a:prstGeom>
          <a:noFill/>
        </p:spPr>
        <p:txBody>
          <a:bodyPr wrap="square" rtlCol="0">
            <a:spAutoFit/>
          </a:bodyPr>
          <a:lstStyle/>
          <a:p>
            <a:r>
              <a:rPr kumimoji="1" lang="en-US" altLang="ko-Kore-KR" sz="2400"/>
              <a:t>1.7 The Operating System Manages the Hardware (2/6)</a:t>
            </a:r>
            <a:endParaRPr kumimoji="1" lang="ko-Kore-KR" altLang="en-US" sz="2400"/>
          </a:p>
        </p:txBody>
      </p:sp>
      <p:sp>
        <p:nvSpPr>
          <p:cNvPr id="3" name="직사각형 2">
            <a:extLst>
              <a:ext uri="{FF2B5EF4-FFF2-40B4-BE49-F238E27FC236}">
                <a16:creationId xmlns:a16="http://schemas.microsoft.com/office/drawing/2014/main" id="{EF9F645B-A2A5-1547-B803-22E1B1C20147}"/>
              </a:ext>
            </a:extLst>
          </p:cNvPr>
          <p:cNvSpPr/>
          <p:nvPr/>
        </p:nvSpPr>
        <p:spPr>
          <a:xfrm>
            <a:off x="5798193" y="4662619"/>
            <a:ext cx="1578252" cy="131618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Hello</a:t>
            </a:r>
            <a:endParaRPr kumimoji="1" lang="ko-Kore-KR" altLang="en-US"/>
          </a:p>
        </p:txBody>
      </p:sp>
      <p:sp>
        <p:nvSpPr>
          <p:cNvPr id="6" name="직사각형 5">
            <a:extLst>
              <a:ext uri="{FF2B5EF4-FFF2-40B4-BE49-F238E27FC236}">
                <a16:creationId xmlns:a16="http://schemas.microsoft.com/office/drawing/2014/main" id="{3D88D94D-C9C3-DB41-AEF5-7BF1C4A555E8}"/>
              </a:ext>
            </a:extLst>
          </p:cNvPr>
          <p:cNvSpPr/>
          <p:nvPr/>
        </p:nvSpPr>
        <p:spPr>
          <a:xfrm>
            <a:off x="5331672" y="3064532"/>
            <a:ext cx="1578252" cy="1316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Chrome</a:t>
            </a:r>
            <a:endParaRPr kumimoji="1" lang="ko-Kore-KR" altLang="en-US"/>
          </a:p>
        </p:txBody>
      </p:sp>
      <p:sp>
        <p:nvSpPr>
          <p:cNvPr id="8" name="직사각형 7">
            <a:extLst>
              <a:ext uri="{FF2B5EF4-FFF2-40B4-BE49-F238E27FC236}">
                <a16:creationId xmlns:a16="http://schemas.microsoft.com/office/drawing/2014/main" id="{92C4D206-0764-5742-89DB-8F67F99FE7CC}"/>
              </a:ext>
            </a:extLst>
          </p:cNvPr>
          <p:cNvSpPr/>
          <p:nvPr/>
        </p:nvSpPr>
        <p:spPr>
          <a:xfrm>
            <a:off x="7774732" y="3064531"/>
            <a:ext cx="1578252" cy="13161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Power Point</a:t>
            </a:r>
            <a:endParaRPr kumimoji="1" lang="ko-Kore-KR" altLang="en-US"/>
          </a:p>
        </p:txBody>
      </p:sp>
      <p:sp>
        <p:nvSpPr>
          <p:cNvPr id="17" name="직사각형 16">
            <a:extLst>
              <a:ext uri="{FF2B5EF4-FFF2-40B4-BE49-F238E27FC236}">
                <a16:creationId xmlns:a16="http://schemas.microsoft.com/office/drawing/2014/main" id="{92CC42E9-F8DC-124B-94BF-692EF589FC1D}"/>
              </a:ext>
            </a:extLst>
          </p:cNvPr>
          <p:cNvSpPr/>
          <p:nvPr/>
        </p:nvSpPr>
        <p:spPr>
          <a:xfrm>
            <a:off x="1134435" y="1338604"/>
            <a:ext cx="6685731" cy="2126864"/>
          </a:xfrm>
          <a:prstGeom prst="rect">
            <a:avLst/>
          </a:prstGeom>
        </p:spPr>
        <p:txBody>
          <a:bodyPr wrap="square">
            <a:spAutoFit/>
          </a:bodyPr>
          <a:lstStyle/>
          <a:p>
            <a:pPr>
              <a:lnSpc>
                <a:spcPct val="150000"/>
              </a:lnSpc>
            </a:pPr>
            <a:r>
              <a:rPr lang="en" altLang="ko-Kore-KR"/>
              <a:t>￮</a:t>
            </a:r>
            <a:r>
              <a:rPr lang="ko-KR" altLang="en-US"/>
              <a:t> </a:t>
            </a:r>
            <a:r>
              <a:rPr lang="en-US" altLang="ko-KR"/>
              <a:t>Processes</a:t>
            </a:r>
          </a:p>
          <a:p>
            <a:pPr>
              <a:lnSpc>
                <a:spcPct val="150000"/>
              </a:lnSpc>
            </a:pPr>
            <a:r>
              <a:rPr lang="en-US" altLang="ko-Kore-KR"/>
              <a:t>   - OS</a:t>
            </a:r>
            <a:r>
              <a:rPr lang="ko-Kore-KR" altLang="en-US"/>
              <a:t>’s abstraction for a running program.</a:t>
            </a:r>
            <a:endParaRPr lang="en-US" altLang="ko-Kore-KR"/>
          </a:p>
          <a:p>
            <a:pPr>
              <a:lnSpc>
                <a:spcPct val="150000"/>
              </a:lnSpc>
            </a:pPr>
            <a:r>
              <a:rPr lang="en" altLang="ko-Kore-KR"/>
              <a:t>   - Each process appears to have exclusive use of the hardware.</a:t>
            </a:r>
            <a:endParaRPr lang="ko-Kore-KR" altLang="en-US"/>
          </a:p>
          <a:p>
            <a:pPr>
              <a:lnSpc>
                <a:spcPct val="150000"/>
              </a:lnSpc>
            </a:pPr>
            <a:endParaRPr lang="en-US" altLang="ko-KR"/>
          </a:p>
          <a:p>
            <a:pPr>
              <a:lnSpc>
                <a:spcPct val="150000"/>
              </a:lnSpc>
            </a:pPr>
            <a:endParaRPr lang="en-US" altLang="ko-KR"/>
          </a:p>
        </p:txBody>
      </p:sp>
      <p:pic>
        <p:nvPicPr>
          <p:cNvPr id="12" name="그림 11" descr="텍스트, 전자기기, 회로이(가) 표시된 사진&#10;&#10;자동 생성된 설명">
            <a:extLst>
              <a:ext uri="{FF2B5EF4-FFF2-40B4-BE49-F238E27FC236}">
                <a16:creationId xmlns:a16="http://schemas.microsoft.com/office/drawing/2014/main" id="{AFCFC70D-1E1A-4F45-AA80-303AC7C4C888}"/>
              </a:ext>
            </a:extLst>
          </p:cNvPr>
          <p:cNvPicPr>
            <a:picLocks noChangeAspect="1"/>
          </p:cNvPicPr>
          <p:nvPr/>
        </p:nvPicPr>
        <p:blipFill>
          <a:blip r:embed="rId2"/>
          <a:stretch>
            <a:fillRect/>
          </a:stretch>
        </p:blipFill>
        <p:spPr>
          <a:xfrm>
            <a:off x="4674552" y="5519396"/>
            <a:ext cx="2892491" cy="787400"/>
          </a:xfrm>
          <a:prstGeom prst="rect">
            <a:avLst/>
          </a:prstGeom>
        </p:spPr>
      </p:pic>
      <p:pic>
        <p:nvPicPr>
          <p:cNvPr id="16" name="그림 15" descr="텍스트, 실내, 케이스이(가) 표시된 사진&#10;&#10;자동 생성된 설명">
            <a:extLst>
              <a:ext uri="{FF2B5EF4-FFF2-40B4-BE49-F238E27FC236}">
                <a16:creationId xmlns:a16="http://schemas.microsoft.com/office/drawing/2014/main" id="{D883B4D1-3F1A-B741-ABC9-F10E672DEF7E}"/>
              </a:ext>
            </a:extLst>
          </p:cNvPr>
          <p:cNvPicPr>
            <a:picLocks noChangeAspect="1"/>
          </p:cNvPicPr>
          <p:nvPr/>
        </p:nvPicPr>
        <p:blipFill>
          <a:blip r:embed="rId3"/>
          <a:stretch>
            <a:fillRect/>
          </a:stretch>
        </p:blipFill>
        <p:spPr>
          <a:xfrm>
            <a:off x="3710997" y="5122023"/>
            <a:ext cx="1532606" cy="1532606"/>
          </a:xfrm>
          <a:prstGeom prst="rect">
            <a:avLst/>
          </a:prstGeom>
        </p:spPr>
      </p:pic>
    </p:spTree>
    <p:extLst>
      <p:ext uri="{BB962C8B-B14F-4D97-AF65-F5344CB8AC3E}">
        <p14:creationId xmlns:p14="http://schemas.microsoft.com/office/powerpoint/2010/main" val="3235779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TextBox 12">
            <a:extLst>
              <a:ext uri="{FF2B5EF4-FFF2-40B4-BE49-F238E27FC236}">
                <a16:creationId xmlns:a16="http://schemas.microsoft.com/office/drawing/2014/main" id="{FD9F05D3-AEC5-2B40-91E1-F9A27D14A48F}"/>
              </a:ext>
            </a:extLst>
          </p:cNvPr>
          <p:cNvSpPr txBox="1"/>
          <p:nvPr/>
        </p:nvSpPr>
        <p:spPr>
          <a:xfrm>
            <a:off x="5531015" y="150972"/>
            <a:ext cx="1129969" cy="400110"/>
          </a:xfrm>
          <a:prstGeom prst="rect">
            <a:avLst/>
          </a:prstGeom>
          <a:noFill/>
        </p:spPr>
        <p:txBody>
          <a:bodyPr wrap="square" rtlCol="0">
            <a:spAutoFit/>
          </a:bodyPr>
          <a:lstStyle/>
          <a:p>
            <a:r>
              <a:rPr kumimoji="1" lang="en-US" altLang="ko-KR" sz="2000" b="1"/>
              <a:t>Contents</a:t>
            </a:r>
          </a:p>
        </p:txBody>
      </p:sp>
      <p:sp>
        <p:nvSpPr>
          <p:cNvPr id="2" name="TextBox 1">
            <a:extLst>
              <a:ext uri="{FF2B5EF4-FFF2-40B4-BE49-F238E27FC236}">
                <a16:creationId xmlns:a16="http://schemas.microsoft.com/office/drawing/2014/main" id="{84E6A5B8-4FF3-D045-BF89-6C5705E347A5}"/>
              </a:ext>
            </a:extLst>
          </p:cNvPr>
          <p:cNvSpPr txBox="1"/>
          <p:nvPr/>
        </p:nvSpPr>
        <p:spPr>
          <a:xfrm>
            <a:off x="1050324" y="2044621"/>
            <a:ext cx="3146162" cy="830997"/>
          </a:xfrm>
          <a:prstGeom prst="rect">
            <a:avLst/>
          </a:prstGeom>
          <a:noFill/>
        </p:spPr>
        <p:txBody>
          <a:bodyPr wrap="square" rtlCol="0">
            <a:spAutoFit/>
          </a:bodyPr>
          <a:lstStyle/>
          <a:p>
            <a:r>
              <a:rPr kumimoji="1" lang="ko-KR" altLang="en-US" sz="2400"/>
              <a:t>◼︎ </a:t>
            </a:r>
            <a:r>
              <a:rPr kumimoji="1" lang="en-US" altLang="ko-KR" sz="2400" b="1"/>
              <a:t>1.5</a:t>
            </a:r>
            <a:r>
              <a:rPr kumimoji="1" lang="ko-KR" altLang="en-US" sz="2400"/>
              <a:t> </a:t>
            </a:r>
            <a:r>
              <a:rPr kumimoji="1" lang="en-US" altLang="ko-KR" sz="2400"/>
              <a:t>Caches Matter</a:t>
            </a:r>
          </a:p>
          <a:p>
            <a:r>
              <a:rPr kumimoji="1" lang="en-US" altLang="ko-Kore-KR" sz="2000"/>
              <a:t>      • cache</a:t>
            </a:r>
            <a:r>
              <a:rPr kumimoji="1" lang="ko-KR" altLang="en-US" sz="2000"/>
              <a:t> </a:t>
            </a:r>
            <a:r>
              <a:rPr kumimoji="1" lang="ko-KR" altLang="en-US" sz="2400"/>
              <a:t>︎</a:t>
            </a:r>
            <a:endParaRPr kumimoji="1" lang="ko-Kore-KR" altLang="en-US" sz="2400"/>
          </a:p>
        </p:txBody>
      </p:sp>
      <p:sp>
        <p:nvSpPr>
          <p:cNvPr id="14" name="TextBox 13">
            <a:extLst>
              <a:ext uri="{FF2B5EF4-FFF2-40B4-BE49-F238E27FC236}">
                <a16:creationId xmlns:a16="http://schemas.microsoft.com/office/drawing/2014/main" id="{4FEA0D2D-185E-B14F-A8E0-D42FF0F51454}"/>
              </a:ext>
            </a:extLst>
          </p:cNvPr>
          <p:cNvSpPr txBox="1"/>
          <p:nvPr/>
        </p:nvSpPr>
        <p:spPr>
          <a:xfrm>
            <a:off x="1050324" y="3163041"/>
            <a:ext cx="5253360" cy="461665"/>
          </a:xfrm>
          <a:prstGeom prst="rect">
            <a:avLst/>
          </a:prstGeom>
          <a:noFill/>
        </p:spPr>
        <p:txBody>
          <a:bodyPr wrap="square" rtlCol="0">
            <a:spAutoFit/>
          </a:bodyPr>
          <a:lstStyle/>
          <a:p>
            <a:r>
              <a:rPr kumimoji="1" lang="ko-KR" altLang="en-US" sz="2400"/>
              <a:t>◼︎ </a:t>
            </a:r>
            <a:r>
              <a:rPr kumimoji="1" lang="en-US" altLang="ko-KR" sz="2400" b="1"/>
              <a:t>1.6</a:t>
            </a:r>
            <a:r>
              <a:rPr kumimoji="1" lang="ko-KR" altLang="en-US" sz="2400"/>
              <a:t> </a:t>
            </a:r>
            <a:r>
              <a:rPr kumimoji="1" lang="en-US" altLang="ko-KR" sz="2400"/>
              <a:t>Storage Devices Form a Hierarchy</a:t>
            </a:r>
            <a:r>
              <a:rPr kumimoji="1" lang="ko-KR" altLang="en-US" sz="2400"/>
              <a:t> ︎</a:t>
            </a:r>
            <a:endParaRPr kumimoji="1" lang="ko-Kore-KR" altLang="en-US" sz="2400"/>
          </a:p>
        </p:txBody>
      </p:sp>
      <p:sp>
        <p:nvSpPr>
          <p:cNvPr id="15" name="TextBox 14">
            <a:extLst>
              <a:ext uri="{FF2B5EF4-FFF2-40B4-BE49-F238E27FC236}">
                <a16:creationId xmlns:a16="http://schemas.microsoft.com/office/drawing/2014/main" id="{E8B4B0E6-4C37-604E-A2FC-FBA3FDCF2C5A}"/>
              </a:ext>
            </a:extLst>
          </p:cNvPr>
          <p:cNvSpPr txBox="1"/>
          <p:nvPr/>
        </p:nvSpPr>
        <p:spPr>
          <a:xfrm>
            <a:off x="1050324" y="3890050"/>
            <a:ext cx="7506889" cy="2000548"/>
          </a:xfrm>
          <a:prstGeom prst="rect">
            <a:avLst/>
          </a:prstGeom>
          <a:noFill/>
        </p:spPr>
        <p:txBody>
          <a:bodyPr wrap="square" rtlCol="0">
            <a:spAutoFit/>
          </a:bodyPr>
          <a:lstStyle/>
          <a:p>
            <a:r>
              <a:rPr kumimoji="1" lang="ko-KR" altLang="en-US" sz="2400"/>
              <a:t>◼︎ </a:t>
            </a:r>
            <a:r>
              <a:rPr kumimoji="1" lang="en-US" altLang="ko-KR" sz="2400" b="1"/>
              <a:t>1.7</a:t>
            </a:r>
            <a:r>
              <a:rPr kumimoji="1" lang="en-US" altLang="ko-KR" sz="2400"/>
              <a:t> The Operating System Manages the Hardware</a:t>
            </a:r>
          </a:p>
          <a:p>
            <a:r>
              <a:rPr kumimoji="1" lang="en-US" altLang="ko-Kore-KR" sz="2000"/>
              <a:t>      •</a:t>
            </a:r>
            <a:r>
              <a:rPr lang="ko-KR" altLang="en-US" sz="2000"/>
              <a:t> </a:t>
            </a:r>
            <a:r>
              <a:rPr lang="en-US" altLang="ko-KR" sz="2000"/>
              <a:t>Processes</a:t>
            </a:r>
          </a:p>
          <a:p>
            <a:r>
              <a:rPr lang="en-US" altLang="ko-KR" sz="2000"/>
              <a:t> 	</a:t>
            </a:r>
            <a:r>
              <a:rPr lang="en" altLang="ko-Kore-KR" sz="2000"/>
              <a:t>￮ context switching</a:t>
            </a:r>
          </a:p>
          <a:p>
            <a:r>
              <a:rPr lang="en" altLang="ko-KR" sz="2000"/>
              <a:t>	</a:t>
            </a:r>
            <a:r>
              <a:rPr lang="en" altLang="ko-Kore-KR" sz="2000"/>
              <a:t>￮ thread</a:t>
            </a:r>
            <a:endParaRPr lang="en-US" altLang="ko-KR" sz="2000"/>
          </a:p>
          <a:p>
            <a:r>
              <a:rPr lang="en" altLang="ko-Kore-KR" sz="2000"/>
              <a:t>     </a:t>
            </a:r>
            <a:r>
              <a:rPr kumimoji="1" lang="en-US" altLang="ko-Kore-KR" sz="2000"/>
              <a:t> •</a:t>
            </a:r>
            <a:r>
              <a:rPr lang="ko-KR" altLang="en-US" sz="2000"/>
              <a:t> </a:t>
            </a:r>
            <a:r>
              <a:rPr lang="en" altLang="ko-Kore-KR" sz="2000"/>
              <a:t>Virtual memory</a:t>
            </a:r>
          </a:p>
          <a:p>
            <a:r>
              <a:rPr lang="en" altLang="ko-Kore-KR" sz="2000"/>
              <a:t>      </a:t>
            </a:r>
            <a:r>
              <a:rPr kumimoji="1" lang="en-US" altLang="ko-Kore-KR" sz="2000"/>
              <a:t>•</a:t>
            </a:r>
            <a:r>
              <a:rPr lang="ko-KR" altLang="en-US" sz="2000"/>
              <a:t> </a:t>
            </a:r>
            <a:r>
              <a:rPr lang="en" altLang="ko-Kore-KR" sz="2000"/>
              <a:t> FIles </a:t>
            </a:r>
            <a:endParaRPr kumimoji="1" lang="ko-Kore-KR" altLang="en-US" sz="2000"/>
          </a:p>
        </p:txBody>
      </p:sp>
    </p:spTree>
    <p:extLst>
      <p:ext uri="{BB962C8B-B14F-4D97-AF65-F5344CB8AC3E}">
        <p14:creationId xmlns:p14="http://schemas.microsoft.com/office/powerpoint/2010/main" val="2126688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863CF28A-23F7-674F-B5D8-1E97303A62A5}"/>
              </a:ext>
            </a:extLst>
          </p:cNvPr>
          <p:cNvSpPr txBox="1"/>
          <p:nvPr/>
        </p:nvSpPr>
        <p:spPr>
          <a:xfrm>
            <a:off x="2839015" y="89417"/>
            <a:ext cx="7137497" cy="461665"/>
          </a:xfrm>
          <a:prstGeom prst="rect">
            <a:avLst/>
          </a:prstGeom>
          <a:noFill/>
        </p:spPr>
        <p:txBody>
          <a:bodyPr wrap="square" rtlCol="0">
            <a:spAutoFit/>
          </a:bodyPr>
          <a:lstStyle/>
          <a:p>
            <a:r>
              <a:rPr kumimoji="1" lang="en-US" altLang="ko-Kore-KR" sz="2400"/>
              <a:t>1.7 The Operating System Manages the Hardware (2/6)</a:t>
            </a:r>
            <a:endParaRPr kumimoji="1" lang="ko-Kore-KR" altLang="en-US" sz="2400"/>
          </a:p>
        </p:txBody>
      </p:sp>
      <p:sp>
        <p:nvSpPr>
          <p:cNvPr id="6" name="직사각형 5">
            <a:extLst>
              <a:ext uri="{FF2B5EF4-FFF2-40B4-BE49-F238E27FC236}">
                <a16:creationId xmlns:a16="http://schemas.microsoft.com/office/drawing/2014/main" id="{3D88D94D-C9C3-DB41-AEF5-7BF1C4A555E8}"/>
              </a:ext>
            </a:extLst>
          </p:cNvPr>
          <p:cNvSpPr/>
          <p:nvPr/>
        </p:nvSpPr>
        <p:spPr>
          <a:xfrm>
            <a:off x="5798193" y="4662619"/>
            <a:ext cx="1578252" cy="1316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Chrome</a:t>
            </a:r>
            <a:endParaRPr kumimoji="1" lang="ko-Kore-KR" altLang="en-US"/>
          </a:p>
        </p:txBody>
      </p:sp>
      <p:sp>
        <p:nvSpPr>
          <p:cNvPr id="8" name="직사각형 7">
            <a:extLst>
              <a:ext uri="{FF2B5EF4-FFF2-40B4-BE49-F238E27FC236}">
                <a16:creationId xmlns:a16="http://schemas.microsoft.com/office/drawing/2014/main" id="{92C4D206-0764-5742-89DB-8F67F99FE7CC}"/>
              </a:ext>
            </a:extLst>
          </p:cNvPr>
          <p:cNvSpPr/>
          <p:nvPr/>
        </p:nvSpPr>
        <p:spPr>
          <a:xfrm>
            <a:off x="7774732" y="3064531"/>
            <a:ext cx="1578252" cy="13161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Power Point</a:t>
            </a:r>
            <a:endParaRPr kumimoji="1" lang="ko-Kore-KR" altLang="en-US"/>
          </a:p>
        </p:txBody>
      </p:sp>
      <p:sp>
        <p:nvSpPr>
          <p:cNvPr id="17" name="직사각형 16">
            <a:extLst>
              <a:ext uri="{FF2B5EF4-FFF2-40B4-BE49-F238E27FC236}">
                <a16:creationId xmlns:a16="http://schemas.microsoft.com/office/drawing/2014/main" id="{92CC42E9-F8DC-124B-94BF-692EF589FC1D}"/>
              </a:ext>
            </a:extLst>
          </p:cNvPr>
          <p:cNvSpPr/>
          <p:nvPr/>
        </p:nvSpPr>
        <p:spPr>
          <a:xfrm>
            <a:off x="1134435" y="1338604"/>
            <a:ext cx="6685731" cy="2126864"/>
          </a:xfrm>
          <a:prstGeom prst="rect">
            <a:avLst/>
          </a:prstGeom>
        </p:spPr>
        <p:txBody>
          <a:bodyPr wrap="square">
            <a:spAutoFit/>
          </a:bodyPr>
          <a:lstStyle/>
          <a:p>
            <a:pPr>
              <a:lnSpc>
                <a:spcPct val="150000"/>
              </a:lnSpc>
            </a:pPr>
            <a:r>
              <a:rPr lang="en" altLang="ko-Kore-KR"/>
              <a:t>￮</a:t>
            </a:r>
            <a:r>
              <a:rPr lang="ko-KR" altLang="en-US"/>
              <a:t> </a:t>
            </a:r>
            <a:r>
              <a:rPr lang="en-US" altLang="ko-KR"/>
              <a:t>Processes</a:t>
            </a:r>
          </a:p>
          <a:p>
            <a:pPr>
              <a:lnSpc>
                <a:spcPct val="150000"/>
              </a:lnSpc>
            </a:pPr>
            <a:r>
              <a:rPr lang="en-US" altLang="ko-Kore-KR"/>
              <a:t>   - OS</a:t>
            </a:r>
            <a:r>
              <a:rPr lang="ko-Kore-KR" altLang="en-US"/>
              <a:t>’s abstraction for a running program.</a:t>
            </a:r>
            <a:endParaRPr lang="en-US" altLang="ko-Kore-KR"/>
          </a:p>
          <a:p>
            <a:pPr>
              <a:lnSpc>
                <a:spcPct val="150000"/>
              </a:lnSpc>
            </a:pPr>
            <a:r>
              <a:rPr lang="en" altLang="ko-Kore-KR"/>
              <a:t>   - Each process appears to have exclusive use of the hardware.</a:t>
            </a:r>
            <a:endParaRPr lang="ko-Kore-KR" altLang="en-US"/>
          </a:p>
          <a:p>
            <a:pPr>
              <a:lnSpc>
                <a:spcPct val="150000"/>
              </a:lnSpc>
            </a:pPr>
            <a:endParaRPr lang="en-US" altLang="ko-KR"/>
          </a:p>
          <a:p>
            <a:pPr>
              <a:lnSpc>
                <a:spcPct val="150000"/>
              </a:lnSpc>
            </a:pPr>
            <a:endParaRPr lang="en-US" altLang="ko-KR"/>
          </a:p>
        </p:txBody>
      </p:sp>
      <p:pic>
        <p:nvPicPr>
          <p:cNvPr id="12" name="그림 11" descr="텍스트, 전자기기, 회로이(가) 표시된 사진&#10;&#10;자동 생성된 설명">
            <a:extLst>
              <a:ext uri="{FF2B5EF4-FFF2-40B4-BE49-F238E27FC236}">
                <a16:creationId xmlns:a16="http://schemas.microsoft.com/office/drawing/2014/main" id="{AFCFC70D-1E1A-4F45-AA80-303AC7C4C888}"/>
              </a:ext>
            </a:extLst>
          </p:cNvPr>
          <p:cNvPicPr>
            <a:picLocks noChangeAspect="1"/>
          </p:cNvPicPr>
          <p:nvPr/>
        </p:nvPicPr>
        <p:blipFill>
          <a:blip r:embed="rId2"/>
          <a:stretch>
            <a:fillRect/>
          </a:stretch>
        </p:blipFill>
        <p:spPr>
          <a:xfrm>
            <a:off x="4674552" y="5519396"/>
            <a:ext cx="2892491" cy="787400"/>
          </a:xfrm>
          <a:prstGeom prst="rect">
            <a:avLst/>
          </a:prstGeom>
        </p:spPr>
      </p:pic>
      <p:pic>
        <p:nvPicPr>
          <p:cNvPr id="16" name="그림 15" descr="텍스트, 실내, 케이스이(가) 표시된 사진&#10;&#10;자동 생성된 설명">
            <a:extLst>
              <a:ext uri="{FF2B5EF4-FFF2-40B4-BE49-F238E27FC236}">
                <a16:creationId xmlns:a16="http://schemas.microsoft.com/office/drawing/2014/main" id="{D883B4D1-3F1A-B741-ABC9-F10E672DEF7E}"/>
              </a:ext>
            </a:extLst>
          </p:cNvPr>
          <p:cNvPicPr>
            <a:picLocks noChangeAspect="1"/>
          </p:cNvPicPr>
          <p:nvPr/>
        </p:nvPicPr>
        <p:blipFill>
          <a:blip r:embed="rId3"/>
          <a:stretch>
            <a:fillRect/>
          </a:stretch>
        </p:blipFill>
        <p:spPr>
          <a:xfrm>
            <a:off x="3710997" y="5122023"/>
            <a:ext cx="1532606" cy="1532606"/>
          </a:xfrm>
          <a:prstGeom prst="rect">
            <a:avLst/>
          </a:prstGeom>
        </p:spPr>
      </p:pic>
      <p:sp>
        <p:nvSpPr>
          <p:cNvPr id="10" name="직사각형 9">
            <a:extLst>
              <a:ext uri="{FF2B5EF4-FFF2-40B4-BE49-F238E27FC236}">
                <a16:creationId xmlns:a16="http://schemas.microsoft.com/office/drawing/2014/main" id="{39051438-C72C-B249-BC4D-83547E41A445}"/>
              </a:ext>
            </a:extLst>
          </p:cNvPr>
          <p:cNvSpPr/>
          <p:nvPr/>
        </p:nvSpPr>
        <p:spPr>
          <a:xfrm>
            <a:off x="2888613" y="3064533"/>
            <a:ext cx="1578252" cy="131618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Hello</a:t>
            </a:r>
            <a:endParaRPr kumimoji="1" lang="ko-Kore-KR" altLang="en-US"/>
          </a:p>
        </p:txBody>
      </p:sp>
    </p:spTree>
    <p:extLst>
      <p:ext uri="{BB962C8B-B14F-4D97-AF65-F5344CB8AC3E}">
        <p14:creationId xmlns:p14="http://schemas.microsoft.com/office/powerpoint/2010/main" val="2964214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863CF28A-23F7-674F-B5D8-1E97303A62A5}"/>
              </a:ext>
            </a:extLst>
          </p:cNvPr>
          <p:cNvSpPr txBox="1"/>
          <p:nvPr/>
        </p:nvSpPr>
        <p:spPr>
          <a:xfrm>
            <a:off x="2839015" y="89417"/>
            <a:ext cx="7137497" cy="461665"/>
          </a:xfrm>
          <a:prstGeom prst="rect">
            <a:avLst/>
          </a:prstGeom>
          <a:noFill/>
        </p:spPr>
        <p:txBody>
          <a:bodyPr wrap="square" rtlCol="0">
            <a:spAutoFit/>
          </a:bodyPr>
          <a:lstStyle/>
          <a:p>
            <a:r>
              <a:rPr kumimoji="1" lang="en-US" altLang="ko-Kore-KR" sz="2400"/>
              <a:t>1.7 The Operating System Manages the Hardware (2/6)</a:t>
            </a:r>
            <a:endParaRPr kumimoji="1" lang="ko-Kore-KR" altLang="en-US" sz="2400"/>
          </a:p>
        </p:txBody>
      </p:sp>
      <p:sp>
        <p:nvSpPr>
          <p:cNvPr id="8" name="직사각형 7">
            <a:extLst>
              <a:ext uri="{FF2B5EF4-FFF2-40B4-BE49-F238E27FC236}">
                <a16:creationId xmlns:a16="http://schemas.microsoft.com/office/drawing/2014/main" id="{92C4D206-0764-5742-89DB-8F67F99FE7CC}"/>
              </a:ext>
            </a:extLst>
          </p:cNvPr>
          <p:cNvSpPr/>
          <p:nvPr/>
        </p:nvSpPr>
        <p:spPr>
          <a:xfrm>
            <a:off x="5798193" y="4707675"/>
            <a:ext cx="1578252" cy="13161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Power Point</a:t>
            </a:r>
            <a:endParaRPr kumimoji="1" lang="ko-Kore-KR" altLang="en-US"/>
          </a:p>
        </p:txBody>
      </p:sp>
      <p:sp>
        <p:nvSpPr>
          <p:cNvPr id="17" name="직사각형 16">
            <a:extLst>
              <a:ext uri="{FF2B5EF4-FFF2-40B4-BE49-F238E27FC236}">
                <a16:creationId xmlns:a16="http://schemas.microsoft.com/office/drawing/2014/main" id="{92CC42E9-F8DC-124B-94BF-692EF589FC1D}"/>
              </a:ext>
            </a:extLst>
          </p:cNvPr>
          <p:cNvSpPr/>
          <p:nvPr/>
        </p:nvSpPr>
        <p:spPr>
          <a:xfrm>
            <a:off x="1134435" y="1338604"/>
            <a:ext cx="6685731" cy="2126864"/>
          </a:xfrm>
          <a:prstGeom prst="rect">
            <a:avLst/>
          </a:prstGeom>
        </p:spPr>
        <p:txBody>
          <a:bodyPr wrap="square">
            <a:spAutoFit/>
          </a:bodyPr>
          <a:lstStyle/>
          <a:p>
            <a:pPr>
              <a:lnSpc>
                <a:spcPct val="150000"/>
              </a:lnSpc>
            </a:pPr>
            <a:r>
              <a:rPr lang="en" altLang="ko-Kore-KR"/>
              <a:t>￮</a:t>
            </a:r>
            <a:r>
              <a:rPr lang="ko-KR" altLang="en-US"/>
              <a:t> </a:t>
            </a:r>
            <a:r>
              <a:rPr lang="en-US" altLang="ko-KR"/>
              <a:t>Processes</a:t>
            </a:r>
          </a:p>
          <a:p>
            <a:pPr>
              <a:lnSpc>
                <a:spcPct val="150000"/>
              </a:lnSpc>
            </a:pPr>
            <a:r>
              <a:rPr lang="en-US" altLang="ko-Kore-KR"/>
              <a:t>   - OS</a:t>
            </a:r>
            <a:r>
              <a:rPr lang="ko-Kore-KR" altLang="en-US"/>
              <a:t>’s abstraction for a running program.</a:t>
            </a:r>
            <a:endParaRPr lang="en-US" altLang="ko-Kore-KR"/>
          </a:p>
          <a:p>
            <a:pPr>
              <a:lnSpc>
                <a:spcPct val="150000"/>
              </a:lnSpc>
            </a:pPr>
            <a:r>
              <a:rPr lang="en" altLang="ko-Kore-KR"/>
              <a:t>   - Each process appears to have exclusive use of the hardware.</a:t>
            </a:r>
            <a:endParaRPr lang="ko-Kore-KR" altLang="en-US"/>
          </a:p>
          <a:p>
            <a:pPr>
              <a:lnSpc>
                <a:spcPct val="150000"/>
              </a:lnSpc>
            </a:pPr>
            <a:endParaRPr lang="en-US" altLang="ko-KR"/>
          </a:p>
          <a:p>
            <a:pPr>
              <a:lnSpc>
                <a:spcPct val="150000"/>
              </a:lnSpc>
            </a:pPr>
            <a:endParaRPr lang="en-US" altLang="ko-KR"/>
          </a:p>
        </p:txBody>
      </p:sp>
      <p:pic>
        <p:nvPicPr>
          <p:cNvPr id="12" name="그림 11" descr="텍스트, 전자기기, 회로이(가) 표시된 사진&#10;&#10;자동 생성된 설명">
            <a:extLst>
              <a:ext uri="{FF2B5EF4-FFF2-40B4-BE49-F238E27FC236}">
                <a16:creationId xmlns:a16="http://schemas.microsoft.com/office/drawing/2014/main" id="{AFCFC70D-1E1A-4F45-AA80-303AC7C4C888}"/>
              </a:ext>
            </a:extLst>
          </p:cNvPr>
          <p:cNvPicPr>
            <a:picLocks noChangeAspect="1"/>
          </p:cNvPicPr>
          <p:nvPr/>
        </p:nvPicPr>
        <p:blipFill>
          <a:blip r:embed="rId2"/>
          <a:stretch>
            <a:fillRect/>
          </a:stretch>
        </p:blipFill>
        <p:spPr>
          <a:xfrm>
            <a:off x="4674552" y="5519396"/>
            <a:ext cx="2892491" cy="787400"/>
          </a:xfrm>
          <a:prstGeom prst="rect">
            <a:avLst/>
          </a:prstGeom>
        </p:spPr>
      </p:pic>
      <p:pic>
        <p:nvPicPr>
          <p:cNvPr id="16" name="그림 15" descr="텍스트, 실내, 케이스이(가) 표시된 사진&#10;&#10;자동 생성된 설명">
            <a:extLst>
              <a:ext uri="{FF2B5EF4-FFF2-40B4-BE49-F238E27FC236}">
                <a16:creationId xmlns:a16="http://schemas.microsoft.com/office/drawing/2014/main" id="{D883B4D1-3F1A-B741-ABC9-F10E672DEF7E}"/>
              </a:ext>
            </a:extLst>
          </p:cNvPr>
          <p:cNvPicPr>
            <a:picLocks noChangeAspect="1"/>
          </p:cNvPicPr>
          <p:nvPr/>
        </p:nvPicPr>
        <p:blipFill>
          <a:blip r:embed="rId3"/>
          <a:stretch>
            <a:fillRect/>
          </a:stretch>
        </p:blipFill>
        <p:spPr>
          <a:xfrm>
            <a:off x="3710997" y="5122023"/>
            <a:ext cx="1532606" cy="1532606"/>
          </a:xfrm>
          <a:prstGeom prst="rect">
            <a:avLst/>
          </a:prstGeom>
        </p:spPr>
      </p:pic>
      <p:sp>
        <p:nvSpPr>
          <p:cNvPr id="10" name="직사각형 9">
            <a:extLst>
              <a:ext uri="{FF2B5EF4-FFF2-40B4-BE49-F238E27FC236}">
                <a16:creationId xmlns:a16="http://schemas.microsoft.com/office/drawing/2014/main" id="{39051438-C72C-B249-BC4D-83547E41A445}"/>
              </a:ext>
            </a:extLst>
          </p:cNvPr>
          <p:cNvSpPr/>
          <p:nvPr/>
        </p:nvSpPr>
        <p:spPr>
          <a:xfrm>
            <a:off x="2888613" y="3064533"/>
            <a:ext cx="1578252" cy="131618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Hello</a:t>
            </a:r>
            <a:endParaRPr kumimoji="1" lang="ko-Kore-KR" altLang="en-US"/>
          </a:p>
        </p:txBody>
      </p:sp>
      <p:sp>
        <p:nvSpPr>
          <p:cNvPr id="11" name="직사각형 10">
            <a:extLst>
              <a:ext uri="{FF2B5EF4-FFF2-40B4-BE49-F238E27FC236}">
                <a16:creationId xmlns:a16="http://schemas.microsoft.com/office/drawing/2014/main" id="{F78CBC43-B461-0A48-A5DC-468DC59FAE1B}"/>
              </a:ext>
            </a:extLst>
          </p:cNvPr>
          <p:cNvSpPr/>
          <p:nvPr/>
        </p:nvSpPr>
        <p:spPr>
          <a:xfrm>
            <a:off x="5331672" y="3064532"/>
            <a:ext cx="1578252" cy="1316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Chrome</a:t>
            </a:r>
            <a:endParaRPr kumimoji="1" lang="ko-Kore-KR" altLang="en-US"/>
          </a:p>
        </p:txBody>
      </p:sp>
    </p:spTree>
    <p:extLst>
      <p:ext uri="{BB962C8B-B14F-4D97-AF65-F5344CB8AC3E}">
        <p14:creationId xmlns:p14="http://schemas.microsoft.com/office/powerpoint/2010/main" val="1398042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863CF28A-23F7-674F-B5D8-1E97303A62A5}"/>
              </a:ext>
            </a:extLst>
          </p:cNvPr>
          <p:cNvSpPr txBox="1"/>
          <p:nvPr/>
        </p:nvSpPr>
        <p:spPr>
          <a:xfrm>
            <a:off x="2839015" y="89417"/>
            <a:ext cx="7137497" cy="461665"/>
          </a:xfrm>
          <a:prstGeom prst="rect">
            <a:avLst/>
          </a:prstGeom>
          <a:noFill/>
        </p:spPr>
        <p:txBody>
          <a:bodyPr wrap="square" rtlCol="0">
            <a:spAutoFit/>
          </a:bodyPr>
          <a:lstStyle/>
          <a:p>
            <a:r>
              <a:rPr kumimoji="1" lang="en-US" altLang="ko-Kore-KR" sz="2400"/>
              <a:t>1.7 The Operating System Manages the Hardware (2/6)</a:t>
            </a:r>
            <a:endParaRPr kumimoji="1" lang="ko-Kore-KR" altLang="en-US" sz="2400"/>
          </a:p>
        </p:txBody>
      </p:sp>
      <p:sp>
        <p:nvSpPr>
          <p:cNvPr id="3" name="직사각형 2">
            <a:extLst>
              <a:ext uri="{FF2B5EF4-FFF2-40B4-BE49-F238E27FC236}">
                <a16:creationId xmlns:a16="http://schemas.microsoft.com/office/drawing/2014/main" id="{EF9F645B-A2A5-1547-B803-22E1B1C20147}"/>
              </a:ext>
            </a:extLst>
          </p:cNvPr>
          <p:cNvSpPr/>
          <p:nvPr/>
        </p:nvSpPr>
        <p:spPr>
          <a:xfrm>
            <a:off x="5798193" y="4662619"/>
            <a:ext cx="1578252" cy="131618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Hello</a:t>
            </a:r>
            <a:endParaRPr kumimoji="1" lang="ko-Kore-KR" altLang="en-US"/>
          </a:p>
        </p:txBody>
      </p:sp>
      <p:sp>
        <p:nvSpPr>
          <p:cNvPr id="6" name="직사각형 5">
            <a:extLst>
              <a:ext uri="{FF2B5EF4-FFF2-40B4-BE49-F238E27FC236}">
                <a16:creationId xmlns:a16="http://schemas.microsoft.com/office/drawing/2014/main" id="{3D88D94D-C9C3-DB41-AEF5-7BF1C4A555E8}"/>
              </a:ext>
            </a:extLst>
          </p:cNvPr>
          <p:cNvSpPr/>
          <p:nvPr/>
        </p:nvSpPr>
        <p:spPr>
          <a:xfrm>
            <a:off x="5331672" y="3064532"/>
            <a:ext cx="1578252" cy="1316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Chrome</a:t>
            </a:r>
            <a:endParaRPr kumimoji="1" lang="ko-Kore-KR" altLang="en-US"/>
          </a:p>
        </p:txBody>
      </p:sp>
      <p:sp>
        <p:nvSpPr>
          <p:cNvPr id="8" name="직사각형 7">
            <a:extLst>
              <a:ext uri="{FF2B5EF4-FFF2-40B4-BE49-F238E27FC236}">
                <a16:creationId xmlns:a16="http://schemas.microsoft.com/office/drawing/2014/main" id="{92C4D206-0764-5742-89DB-8F67F99FE7CC}"/>
              </a:ext>
            </a:extLst>
          </p:cNvPr>
          <p:cNvSpPr/>
          <p:nvPr/>
        </p:nvSpPr>
        <p:spPr>
          <a:xfrm>
            <a:off x="7774732" y="3064531"/>
            <a:ext cx="1578252" cy="13161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Power Point</a:t>
            </a:r>
            <a:endParaRPr kumimoji="1" lang="ko-Kore-KR" altLang="en-US"/>
          </a:p>
        </p:txBody>
      </p:sp>
      <p:sp>
        <p:nvSpPr>
          <p:cNvPr id="17" name="직사각형 16">
            <a:extLst>
              <a:ext uri="{FF2B5EF4-FFF2-40B4-BE49-F238E27FC236}">
                <a16:creationId xmlns:a16="http://schemas.microsoft.com/office/drawing/2014/main" id="{92CC42E9-F8DC-124B-94BF-692EF589FC1D}"/>
              </a:ext>
            </a:extLst>
          </p:cNvPr>
          <p:cNvSpPr/>
          <p:nvPr/>
        </p:nvSpPr>
        <p:spPr>
          <a:xfrm>
            <a:off x="1134435" y="1338604"/>
            <a:ext cx="6685731" cy="2126864"/>
          </a:xfrm>
          <a:prstGeom prst="rect">
            <a:avLst/>
          </a:prstGeom>
        </p:spPr>
        <p:txBody>
          <a:bodyPr wrap="square">
            <a:spAutoFit/>
          </a:bodyPr>
          <a:lstStyle/>
          <a:p>
            <a:pPr>
              <a:lnSpc>
                <a:spcPct val="150000"/>
              </a:lnSpc>
            </a:pPr>
            <a:r>
              <a:rPr lang="en" altLang="ko-Kore-KR"/>
              <a:t>￮</a:t>
            </a:r>
            <a:r>
              <a:rPr lang="ko-KR" altLang="en-US"/>
              <a:t> </a:t>
            </a:r>
            <a:r>
              <a:rPr lang="en-US" altLang="ko-KR"/>
              <a:t>Processes</a:t>
            </a:r>
          </a:p>
          <a:p>
            <a:pPr>
              <a:lnSpc>
                <a:spcPct val="150000"/>
              </a:lnSpc>
            </a:pPr>
            <a:r>
              <a:rPr lang="en-US" altLang="ko-Kore-KR"/>
              <a:t>   - OS</a:t>
            </a:r>
            <a:r>
              <a:rPr lang="ko-Kore-KR" altLang="en-US"/>
              <a:t>’s abstraction for a running program.</a:t>
            </a:r>
            <a:endParaRPr lang="en-US" altLang="ko-Kore-KR"/>
          </a:p>
          <a:p>
            <a:pPr>
              <a:lnSpc>
                <a:spcPct val="150000"/>
              </a:lnSpc>
            </a:pPr>
            <a:r>
              <a:rPr lang="en" altLang="ko-Kore-KR"/>
              <a:t>   - Each process appears to have exclusive use of the hardware.</a:t>
            </a:r>
            <a:endParaRPr lang="ko-Kore-KR" altLang="en-US"/>
          </a:p>
          <a:p>
            <a:pPr>
              <a:lnSpc>
                <a:spcPct val="150000"/>
              </a:lnSpc>
            </a:pPr>
            <a:endParaRPr lang="en-US" altLang="ko-KR"/>
          </a:p>
          <a:p>
            <a:pPr>
              <a:lnSpc>
                <a:spcPct val="150000"/>
              </a:lnSpc>
            </a:pPr>
            <a:endParaRPr lang="en-US" altLang="ko-KR"/>
          </a:p>
        </p:txBody>
      </p:sp>
      <p:pic>
        <p:nvPicPr>
          <p:cNvPr id="12" name="그림 11" descr="텍스트, 전자기기, 회로이(가) 표시된 사진&#10;&#10;자동 생성된 설명">
            <a:extLst>
              <a:ext uri="{FF2B5EF4-FFF2-40B4-BE49-F238E27FC236}">
                <a16:creationId xmlns:a16="http://schemas.microsoft.com/office/drawing/2014/main" id="{AFCFC70D-1E1A-4F45-AA80-303AC7C4C888}"/>
              </a:ext>
            </a:extLst>
          </p:cNvPr>
          <p:cNvPicPr>
            <a:picLocks noChangeAspect="1"/>
          </p:cNvPicPr>
          <p:nvPr/>
        </p:nvPicPr>
        <p:blipFill>
          <a:blip r:embed="rId2"/>
          <a:stretch>
            <a:fillRect/>
          </a:stretch>
        </p:blipFill>
        <p:spPr>
          <a:xfrm>
            <a:off x="4674552" y="5519396"/>
            <a:ext cx="2892491" cy="787400"/>
          </a:xfrm>
          <a:prstGeom prst="rect">
            <a:avLst/>
          </a:prstGeom>
        </p:spPr>
      </p:pic>
      <p:pic>
        <p:nvPicPr>
          <p:cNvPr id="16" name="그림 15" descr="텍스트, 실내, 케이스이(가) 표시된 사진&#10;&#10;자동 생성된 설명">
            <a:extLst>
              <a:ext uri="{FF2B5EF4-FFF2-40B4-BE49-F238E27FC236}">
                <a16:creationId xmlns:a16="http://schemas.microsoft.com/office/drawing/2014/main" id="{D883B4D1-3F1A-B741-ABC9-F10E672DEF7E}"/>
              </a:ext>
            </a:extLst>
          </p:cNvPr>
          <p:cNvPicPr>
            <a:picLocks noChangeAspect="1"/>
          </p:cNvPicPr>
          <p:nvPr/>
        </p:nvPicPr>
        <p:blipFill>
          <a:blip r:embed="rId3"/>
          <a:stretch>
            <a:fillRect/>
          </a:stretch>
        </p:blipFill>
        <p:spPr>
          <a:xfrm>
            <a:off x="3710997" y="5122023"/>
            <a:ext cx="1532606" cy="1532606"/>
          </a:xfrm>
          <a:prstGeom prst="rect">
            <a:avLst/>
          </a:prstGeom>
        </p:spPr>
      </p:pic>
    </p:spTree>
    <p:extLst>
      <p:ext uri="{BB962C8B-B14F-4D97-AF65-F5344CB8AC3E}">
        <p14:creationId xmlns:p14="http://schemas.microsoft.com/office/powerpoint/2010/main" val="3740205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863CF28A-23F7-674F-B5D8-1E97303A62A5}"/>
              </a:ext>
            </a:extLst>
          </p:cNvPr>
          <p:cNvSpPr txBox="1"/>
          <p:nvPr/>
        </p:nvSpPr>
        <p:spPr>
          <a:xfrm>
            <a:off x="2839015" y="89417"/>
            <a:ext cx="7137497" cy="461665"/>
          </a:xfrm>
          <a:prstGeom prst="rect">
            <a:avLst/>
          </a:prstGeom>
          <a:noFill/>
        </p:spPr>
        <p:txBody>
          <a:bodyPr wrap="square" rtlCol="0">
            <a:spAutoFit/>
          </a:bodyPr>
          <a:lstStyle/>
          <a:p>
            <a:r>
              <a:rPr kumimoji="1" lang="en-US" altLang="ko-Kore-KR" sz="2400"/>
              <a:t>1.7 The Operating System Manages the Hardware (2/6)</a:t>
            </a:r>
            <a:endParaRPr kumimoji="1" lang="ko-Kore-KR" altLang="en-US" sz="2400"/>
          </a:p>
        </p:txBody>
      </p:sp>
      <p:sp>
        <p:nvSpPr>
          <p:cNvPr id="6" name="직사각형 5">
            <a:extLst>
              <a:ext uri="{FF2B5EF4-FFF2-40B4-BE49-F238E27FC236}">
                <a16:creationId xmlns:a16="http://schemas.microsoft.com/office/drawing/2014/main" id="{3D88D94D-C9C3-DB41-AEF5-7BF1C4A555E8}"/>
              </a:ext>
            </a:extLst>
          </p:cNvPr>
          <p:cNvSpPr/>
          <p:nvPr/>
        </p:nvSpPr>
        <p:spPr>
          <a:xfrm>
            <a:off x="5798193" y="4662619"/>
            <a:ext cx="1578252" cy="1316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Chrome</a:t>
            </a:r>
            <a:endParaRPr kumimoji="1" lang="ko-Kore-KR" altLang="en-US"/>
          </a:p>
        </p:txBody>
      </p:sp>
      <p:sp>
        <p:nvSpPr>
          <p:cNvPr id="8" name="직사각형 7">
            <a:extLst>
              <a:ext uri="{FF2B5EF4-FFF2-40B4-BE49-F238E27FC236}">
                <a16:creationId xmlns:a16="http://schemas.microsoft.com/office/drawing/2014/main" id="{92C4D206-0764-5742-89DB-8F67F99FE7CC}"/>
              </a:ext>
            </a:extLst>
          </p:cNvPr>
          <p:cNvSpPr/>
          <p:nvPr/>
        </p:nvSpPr>
        <p:spPr>
          <a:xfrm>
            <a:off x="7774732" y="3064531"/>
            <a:ext cx="1578252" cy="13161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Power Point</a:t>
            </a:r>
            <a:endParaRPr kumimoji="1" lang="ko-Kore-KR" altLang="en-US"/>
          </a:p>
        </p:txBody>
      </p:sp>
      <p:sp>
        <p:nvSpPr>
          <p:cNvPr id="17" name="직사각형 16">
            <a:extLst>
              <a:ext uri="{FF2B5EF4-FFF2-40B4-BE49-F238E27FC236}">
                <a16:creationId xmlns:a16="http://schemas.microsoft.com/office/drawing/2014/main" id="{92CC42E9-F8DC-124B-94BF-692EF589FC1D}"/>
              </a:ext>
            </a:extLst>
          </p:cNvPr>
          <p:cNvSpPr/>
          <p:nvPr/>
        </p:nvSpPr>
        <p:spPr>
          <a:xfrm>
            <a:off x="1134435" y="1338604"/>
            <a:ext cx="6685731" cy="2126864"/>
          </a:xfrm>
          <a:prstGeom prst="rect">
            <a:avLst/>
          </a:prstGeom>
        </p:spPr>
        <p:txBody>
          <a:bodyPr wrap="square">
            <a:spAutoFit/>
          </a:bodyPr>
          <a:lstStyle/>
          <a:p>
            <a:pPr>
              <a:lnSpc>
                <a:spcPct val="150000"/>
              </a:lnSpc>
            </a:pPr>
            <a:r>
              <a:rPr lang="en" altLang="ko-Kore-KR"/>
              <a:t>￮</a:t>
            </a:r>
            <a:r>
              <a:rPr lang="ko-KR" altLang="en-US"/>
              <a:t> </a:t>
            </a:r>
            <a:r>
              <a:rPr lang="en-US" altLang="ko-KR"/>
              <a:t>Processes</a:t>
            </a:r>
          </a:p>
          <a:p>
            <a:pPr>
              <a:lnSpc>
                <a:spcPct val="150000"/>
              </a:lnSpc>
            </a:pPr>
            <a:r>
              <a:rPr lang="en-US" altLang="ko-Kore-KR"/>
              <a:t>   - OS</a:t>
            </a:r>
            <a:r>
              <a:rPr lang="ko-Kore-KR" altLang="en-US"/>
              <a:t>’s abstraction for a running program.</a:t>
            </a:r>
            <a:endParaRPr lang="en-US" altLang="ko-Kore-KR"/>
          </a:p>
          <a:p>
            <a:pPr>
              <a:lnSpc>
                <a:spcPct val="150000"/>
              </a:lnSpc>
            </a:pPr>
            <a:r>
              <a:rPr lang="en" altLang="ko-Kore-KR"/>
              <a:t>   - Each process appears to have exclusive use of the hardware.</a:t>
            </a:r>
            <a:endParaRPr lang="ko-Kore-KR" altLang="en-US"/>
          </a:p>
          <a:p>
            <a:pPr>
              <a:lnSpc>
                <a:spcPct val="150000"/>
              </a:lnSpc>
            </a:pPr>
            <a:endParaRPr lang="en-US" altLang="ko-KR"/>
          </a:p>
          <a:p>
            <a:pPr>
              <a:lnSpc>
                <a:spcPct val="150000"/>
              </a:lnSpc>
            </a:pPr>
            <a:endParaRPr lang="en-US" altLang="ko-KR"/>
          </a:p>
        </p:txBody>
      </p:sp>
      <p:pic>
        <p:nvPicPr>
          <p:cNvPr id="12" name="그림 11" descr="텍스트, 전자기기, 회로이(가) 표시된 사진&#10;&#10;자동 생성된 설명">
            <a:extLst>
              <a:ext uri="{FF2B5EF4-FFF2-40B4-BE49-F238E27FC236}">
                <a16:creationId xmlns:a16="http://schemas.microsoft.com/office/drawing/2014/main" id="{AFCFC70D-1E1A-4F45-AA80-303AC7C4C888}"/>
              </a:ext>
            </a:extLst>
          </p:cNvPr>
          <p:cNvPicPr>
            <a:picLocks noChangeAspect="1"/>
          </p:cNvPicPr>
          <p:nvPr/>
        </p:nvPicPr>
        <p:blipFill>
          <a:blip r:embed="rId2"/>
          <a:stretch>
            <a:fillRect/>
          </a:stretch>
        </p:blipFill>
        <p:spPr>
          <a:xfrm>
            <a:off x="4674552" y="5519396"/>
            <a:ext cx="2892491" cy="787400"/>
          </a:xfrm>
          <a:prstGeom prst="rect">
            <a:avLst/>
          </a:prstGeom>
        </p:spPr>
      </p:pic>
      <p:pic>
        <p:nvPicPr>
          <p:cNvPr id="16" name="그림 15" descr="텍스트, 실내, 케이스이(가) 표시된 사진&#10;&#10;자동 생성된 설명">
            <a:extLst>
              <a:ext uri="{FF2B5EF4-FFF2-40B4-BE49-F238E27FC236}">
                <a16:creationId xmlns:a16="http://schemas.microsoft.com/office/drawing/2014/main" id="{D883B4D1-3F1A-B741-ABC9-F10E672DEF7E}"/>
              </a:ext>
            </a:extLst>
          </p:cNvPr>
          <p:cNvPicPr>
            <a:picLocks noChangeAspect="1"/>
          </p:cNvPicPr>
          <p:nvPr/>
        </p:nvPicPr>
        <p:blipFill>
          <a:blip r:embed="rId3"/>
          <a:stretch>
            <a:fillRect/>
          </a:stretch>
        </p:blipFill>
        <p:spPr>
          <a:xfrm>
            <a:off x="3710997" y="5122023"/>
            <a:ext cx="1532606" cy="1532606"/>
          </a:xfrm>
          <a:prstGeom prst="rect">
            <a:avLst/>
          </a:prstGeom>
        </p:spPr>
      </p:pic>
      <p:sp>
        <p:nvSpPr>
          <p:cNvPr id="10" name="직사각형 9">
            <a:extLst>
              <a:ext uri="{FF2B5EF4-FFF2-40B4-BE49-F238E27FC236}">
                <a16:creationId xmlns:a16="http://schemas.microsoft.com/office/drawing/2014/main" id="{39051438-C72C-B249-BC4D-83547E41A445}"/>
              </a:ext>
            </a:extLst>
          </p:cNvPr>
          <p:cNvSpPr/>
          <p:nvPr/>
        </p:nvSpPr>
        <p:spPr>
          <a:xfrm>
            <a:off x="2888613" y="3064533"/>
            <a:ext cx="1578252" cy="131618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Hello</a:t>
            </a:r>
            <a:endParaRPr kumimoji="1" lang="ko-Kore-KR" altLang="en-US"/>
          </a:p>
        </p:txBody>
      </p:sp>
    </p:spTree>
    <p:extLst>
      <p:ext uri="{BB962C8B-B14F-4D97-AF65-F5344CB8AC3E}">
        <p14:creationId xmlns:p14="http://schemas.microsoft.com/office/powerpoint/2010/main" val="3474171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863CF28A-23F7-674F-B5D8-1E97303A62A5}"/>
              </a:ext>
            </a:extLst>
          </p:cNvPr>
          <p:cNvSpPr txBox="1"/>
          <p:nvPr/>
        </p:nvSpPr>
        <p:spPr>
          <a:xfrm>
            <a:off x="2839015" y="89417"/>
            <a:ext cx="7137497" cy="461665"/>
          </a:xfrm>
          <a:prstGeom prst="rect">
            <a:avLst/>
          </a:prstGeom>
          <a:noFill/>
        </p:spPr>
        <p:txBody>
          <a:bodyPr wrap="square" rtlCol="0">
            <a:spAutoFit/>
          </a:bodyPr>
          <a:lstStyle/>
          <a:p>
            <a:r>
              <a:rPr kumimoji="1" lang="en-US" altLang="ko-Kore-KR" sz="2400"/>
              <a:t>1.7 The Operating System Manages the Hardware (2/6)</a:t>
            </a:r>
            <a:endParaRPr kumimoji="1" lang="ko-Kore-KR" altLang="en-US" sz="2400"/>
          </a:p>
        </p:txBody>
      </p:sp>
      <p:sp>
        <p:nvSpPr>
          <p:cNvPr id="8" name="직사각형 7">
            <a:extLst>
              <a:ext uri="{FF2B5EF4-FFF2-40B4-BE49-F238E27FC236}">
                <a16:creationId xmlns:a16="http://schemas.microsoft.com/office/drawing/2014/main" id="{92C4D206-0764-5742-89DB-8F67F99FE7CC}"/>
              </a:ext>
            </a:extLst>
          </p:cNvPr>
          <p:cNvSpPr/>
          <p:nvPr/>
        </p:nvSpPr>
        <p:spPr>
          <a:xfrm>
            <a:off x="5798193" y="4707675"/>
            <a:ext cx="1578252" cy="13161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Power Point</a:t>
            </a:r>
            <a:endParaRPr kumimoji="1" lang="ko-Kore-KR" altLang="en-US"/>
          </a:p>
        </p:txBody>
      </p:sp>
      <p:sp>
        <p:nvSpPr>
          <p:cNvPr id="17" name="직사각형 16">
            <a:extLst>
              <a:ext uri="{FF2B5EF4-FFF2-40B4-BE49-F238E27FC236}">
                <a16:creationId xmlns:a16="http://schemas.microsoft.com/office/drawing/2014/main" id="{92CC42E9-F8DC-124B-94BF-692EF589FC1D}"/>
              </a:ext>
            </a:extLst>
          </p:cNvPr>
          <p:cNvSpPr/>
          <p:nvPr/>
        </p:nvSpPr>
        <p:spPr>
          <a:xfrm>
            <a:off x="1134435" y="1338604"/>
            <a:ext cx="6685731" cy="2126864"/>
          </a:xfrm>
          <a:prstGeom prst="rect">
            <a:avLst/>
          </a:prstGeom>
        </p:spPr>
        <p:txBody>
          <a:bodyPr wrap="square">
            <a:spAutoFit/>
          </a:bodyPr>
          <a:lstStyle/>
          <a:p>
            <a:pPr>
              <a:lnSpc>
                <a:spcPct val="150000"/>
              </a:lnSpc>
            </a:pPr>
            <a:r>
              <a:rPr lang="en" altLang="ko-Kore-KR"/>
              <a:t>￮</a:t>
            </a:r>
            <a:r>
              <a:rPr lang="ko-KR" altLang="en-US"/>
              <a:t> </a:t>
            </a:r>
            <a:r>
              <a:rPr lang="en-US" altLang="ko-KR"/>
              <a:t>Processes</a:t>
            </a:r>
          </a:p>
          <a:p>
            <a:pPr>
              <a:lnSpc>
                <a:spcPct val="150000"/>
              </a:lnSpc>
            </a:pPr>
            <a:r>
              <a:rPr lang="en-US" altLang="ko-Kore-KR"/>
              <a:t>   - OS</a:t>
            </a:r>
            <a:r>
              <a:rPr lang="ko-Kore-KR" altLang="en-US"/>
              <a:t>’s abstraction for a running program.</a:t>
            </a:r>
            <a:endParaRPr lang="en-US" altLang="ko-Kore-KR"/>
          </a:p>
          <a:p>
            <a:pPr>
              <a:lnSpc>
                <a:spcPct val="150000"/>
              </a:lnSpc>
            </a:pPr>
            <a:r>
              <a:rPr lang="en" altLang="ko-Kore-KR"/>
              <a:t>   - Each process appears to have exclusive use of the hardware.</a:t>
            </a:r>
            <a:endParaRPr lang="ko-Kore-KR" altLang="en-US"/>
          </a:p>
          <a:p>
            <a:pPr>
              <a:lnSpc>
                <a:spcPct val="150000"/>
              </a:lnSpc>
            </a:pPr>
            <a:endParaRPr lang="en-US" altLang="ko-KR"/>
          </a:p>
          <a:p>
            <a:pPr>
              <a:lnSpc>
                <a:spcPct val="150000"/>
              </a:lnSpc>
            </a:pPr>
            <a:endParaRPr lang="en-US" altLang="ko-KR"/>
          </a:p>
        </p:txBody>
      </p:sp>
      <p:pic>
        <p:nvPicPr>
          <p:cNvPr id="12" name="그림 11" descr="텍스트, 전자기기, 회로이(가) 표시된 사진&#10;&#10;자동 생성된 설명">
            <a:extLst>
              <a:ext uri="{FF2B5EF4-FFF2-40B4-BE49-F238E27FC236}">
                <a16:creationId xmlns:a16="http://schemas.microsoft.com/office/drawing/2014/main" id="{AFCFC70D-1E1A-4F45-AA80-303AC7C4C888}"/>
              </a:ext>
            </a:extLst>
          </p:cNvPr>
          <p:cNvPicPr>
            <a:picLocks noChangeAspect="1"/>
          </p:cNvPicPr>
          <p:nvPr/>
        </p:nvPicPr>
        <p:blipFill>
          <a:blip r:embed="rId2"/>
          <a:stretch>
            <a:fillRect/>
          </a:stretch>
        </p:blipFill>
        <p:spPr>
          <a:xfrm>
            <a:off x="4674552" y="5519396"/>
            <a:ext cx="2892491" cy="787400"/>
          </a:xfrm>
          <a:prstGeom prst="rect">
            <a:avLst/>
          </a:prstGeom>
        </p:spPr>
      </p:pic>
      <p:pic>
        <p:nvPicPr>
          <p:cNvPr id="16" name="그림 15" descr="텍스트, 실내, 케이스이(가) 표시된 사진&#10;&#10;자동 생성된 설명">
            <a:extLst>
              <a:ext uri="{FF2B5EF4-FFF2-40B4-BE49-F238E27FC236}">
                <a16:creationId xmlns:a16="http://schemas.microsoft.com/office/drawing/2014/main" id="{D883B4D1-3F1A-B741-ABC9-F10E672DEF7E}"/>
              </a:ext>
            </a:extLst>
          </p:cNvPr>
          <p:cNvPicPr>
            <a:picLocks noChangeAspect="1"/>
          </p:cNvPicPr>
          <p:nvPr/>
        </p:nvPicPr>
        <p:blipFill>
          <a:blip r:embed="rId3"/>
          <a:stretch>
            <a:fillRect/>
          </a:stretch>
        </p:blipFill>
        <p:spPr>
          <a:xfrm>
            <a:off x="3710997" y="5122023"/>
            <a:ext cx="1532606" cy="1532606"/>
          </a:xfrm>
          <a:prstGeom prst="rect">
            <a:avLst/>
          </a:prstGeom>
        </p:spPr>
      </p:pic>
      <p:sp>
        <p:nvSpPr>
          <p:cNvPr id="10" name="직사각형 9">
            <a:extLst>
              <a:ext uri="{FF2B5EF4-FFF2-40B4-BE49-F238E27FC236}">
                <a16:creationId xmlns:a16="http://schemas.microsoft.com/office/drawing/2014/main" id="{39051438-C72C-B249-BC4D-83547E41A445}"/>
              </a:ext>
            </a:extLst>
          </p:cNvPr>
          <p:cNvSpPr/>
          <p:nvPr/>
        </p:nvSpPr>
        <p:spPr>
          <a:xfrm>
            <a:off x="2888613" y="3064533"/>
            <a:ext cx="1578252" cy="131618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Hello</a:t>
            </a:r>
            <a:endParaRPr kumimoji="1" lang="ko-Kore-KR" altLang="en-US"/>
          </a:p>
        </p:txBody>
      </p:sp>
    </p:spTree>
    <p:extLst>
      <p:ext uri="{BB962C8B-B14F-4D97-AF65-F5344CB8AC3E}">
        <p14:creationId xmlns:p14="http://schemas.microsoft.com/office/powerpoint/2010/main" val="754998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863CF28A-23F7-674F-B5D8-1E97303A62A5}"/>
              </a:ext>
            </a:extLst>
          </p:cNvPr>
          <p:cNvSpPr txBox="1"/>
          <p:nvPr/>
        </p:nvSpPr>
        <p:spPr>
          <a:xfrm>
            <a:off x="2839015" y="89417"/>
            <a:ext cx="7137497" cy="461665"/>
          </a:xfrm>
          <a:prstGeom prst="rect">
            <a:avLst/>
          </a:prstGeom>
          <a:noFill/>
        </p:spPr>
        <p:txBody>
          <a:bodyPr wrap="square" rtlCol="0">
            <a:spAutoFit/>
          </a:bodyPr>
          <a:lstStyle/>
          <a:p>
            <a:r>
              <a:rPr kumimoji="1" lang="en-US" altLang="ko-Kore-KR" sz="2400"/>
              <a:t>1.7 The Operating System Manages the Hardware (2/6)</a:t>
            </a:r>
            <a:endParaRPr kumimoji="1" lang="ko-Kore-KR" altLang="en-US" sz="2400"/>
          </a:p>
        </p:txBody>
      </p:sp>
      <p:sp>
        <p:nvSpPr>
          <p:cNvPr id="3" name="직사각형 2">
            <a:extLst>
              <a:ext uri="{FF2B5EF4-FFF2-40B4-BE49-F238E27FC236}">
                <a16:creationId xmlns:a16="http://schemas.microsoft.com/office/drawing/2014/main" id="{EF9F645B-A2A5-1547-B803-22E1B1C20147}"/>
              </a:ext>
            </a:extLst>
          </p:cNvPr>
          <p:cNvSpPr/>
          <p:nvPr/>
        </p:nvSpPr>
        <p:spPr>
          <a:xfrm>
            <a:off x="5798193" y="4662619"/>
            <a:ext cx="1578252" cy="131618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Hello</a:t>
            </a:r>
            <a:endParaRPr kumimoji="1" lang="ko-Kore-KR" altLang="en-US"/>
          </a:p>
        </p:txBody>
      </p:sp>
      <p:sp>
        <p:nvSpPr>
          <p:cNvPr id="17" name="직사각형 16">
            <a:extLst>
              <a:ext uri="{FF2B5EF4-FFF2-40B4-BE49-F238E27FC236}">
                <a16:creationId xmlns:a16="http://schemas.microsoft.com/office/drawing/2014/main" id="{92CC42E9-F8DC-124B-94BF-692EF589FC1D}"/>
              </a:ext>
            </a:extLst>
          </p:cNvPr>
          <p:cNvSpPr/>
          <p:nvPr/>
        </p:nvSpPr>
        <p:spPr>
          <a:xfrm>
            <a:off x="1134435" y="1338604"/>
            <a:ext cx="6685731" cy="2126864"/>
          </a:xfrm>
          <a:prstGeom prst="rect">
            <a:avLst/>
          </a:prstGeom>
        </p:spPr>
        <p:txBody>
          <a:bodyPr wrap="square">
            <a:spAutoFit/>
          </a:bodyPr>
          <a:lstStyle/>
          <a:p>
            <a:pPr>
              <a:lnSpc>
                <a:spcPct val="150000"/>
              </a:lnSpc>
            </a:pPr>
            <a:r>
              <a:rPr lang="en" altLang="ko-Kore-KR"/>
              <a:t>￮</a:t>
            </a:r>
            <a:r>
              <a:rPr lang="ko-KR" altLang="en-US"/>
              <a:t> </a:t>
            </a:r>
            <a:r>
              <a:rPr lang="en-US" altLang="ko-KR"/>
              <a:t>Processes</a:t>
            </a:r>
          </a:p>
          <a:p>
            <a:pPr>
              <a:lnSpc>
                <a:spcPct val="150000"/>
              </a:lnSpc>
            </a:pPr>
            <a:r>
              <a:rPr lang="en-US" altLang="ko-Kore-KR"/>
              <a:t>   - OS</a:t>
            </a:r>
            <a:r>
              <a:rPr lang="ko-Kore-KR" altLang="en-US"/>
              <a:t>’s abstraction for a running program.</a:t>
            </a:r>
            <a:endParaRPr lang="en-US" altLang="ko-Kore-KR"/>
          </a:p>
          <a:p>
            <a:pPr>
              <a:lnSpc>
                <a:spcPct val="150000"/>
              </a:lnSpc>
            </a:pPr>
            <a:r>
              <a:rPr lang="en" altLang="ko-Kore-KR"/>
              <a:t>   - Each process appears to have exclusive use of the hardware.</a:t>
            </a:r>
            <a:endParaRPr lang="ko-Kore-KR" altLang="en-US"/>
          </a:p>
          <a:p>
            <a:pPr>
              <a:lnSpc>
                <a:spcPct val="150000"/>
              </a:lnSpc>
            </a:pPr>
            <a:endParaRPr lang="en-US" altLang="ko-KR"/>
          </a:p>
          <a:p>
            <a:pPr>
              <a:lnSpc>
                <a:spcPct val="150000"/>
              </a:lnSpc>
            </a:pPr>
            <a:endParaRPr lang="en-US" altLang="ko-KR"/>
          </a:p>
        </p:txBody>
      </p:sp>
      <p:pic>
        <p:nvPicPr>
          <p:cNvPr id="12" name="그림 11" descr="텍스트, 전자기기, 회로이(가) 표시된 사진&#10;&#10;자동 생성된 설명">
            <a:extLst>
              <a:ext uri="{FF2B5EF4-FFF2-40B4-BE49-F238E27FC236}">
                <a16:creationId xmlns:a16="http://schemas.microsoft.com/office/drawing/2014/main" id="{AFCFC70D-1E1A-4F45-AA80-303AC7C4C888}"/>
              </a:ext>
            </a:extLst>
          </p:cNvPr>
          <p:cNvPicPr>
            <a:picLocks noChangeAspect="1"/>
          </p:cNvPicPr>
          <p:nvPr/>
        </p:nvPicPr>
        <p:blipFill>
          <a:blip r:embed="rId2"/>
          <a:stretch>
            <a:fillRect/>
          </a:stretch>
        </p:blipFill>
        <p:spPr>
          <a:xfrm>
            <a:off x="4674552" y="5519396"/>
            <a:ext cx="2892491" cy="787400"/>
          </a:xfrm>
          <a:prstGeom prst="rect">
            <a:avLst/>
          </a:prstGeom>
        </p:spPr>
      </p:pic>
      <p:pic>
        <p:nvPicPr>
          <p:cNvPr id="16" name="그림 15" descr="텍스트, 실내, 케이스이(가) 표시된 사진&#10;&#10;자동 생성된 설명">
            <a:extLst>
              <a:ext uri="{FF2B5EF4-FFF2-40B4-BE49-F238E27FC236}">
                <a16:creationId xmlns:a16="http://schemas.microsoft.com/office/drawing/2014/main" id="{D883B4D1-3F1A-B741-ABC9-F10E672DEF7E}"/>
              </a:ext>
            </a:extLst>
          </p:cNvPr>
          <p:cNvPicPr>
            <a:picLocks noChangeAspect="1"/>
          </p:cNvPicPr>
          <p:nvPr/>
        </p:nvPicPr>
        <p:blipFill>
          <a:blip r:embed="rId3"/>
          <a:stretch>
            <a:fillRect/>
          </a:stretch>
        </p:blipFill>
        <p:spPr>
          <a:xfrm>
            <a:off x="3710997" y="5122023"/>
            <a:ext cx="1532606" cy="1532606"/>
          </a:xfrm>
          <a:prstGeom prst="rect">
            <a:avLst/>
          </a:prstGeom>
        </p:spPr>
      </p:pic>
    </p:spTree>
    <p:extLst>
      <p:ext uri="{BB962C8B-B14F-4D97-AF65-F5344CB8AC3E}">
        <p14:creationId xmlns:p14="http://schemas.microsoft.com/office/powerpoint/2010/main" val="1166369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863CF28A-23F7-674F-B5D8-1E97303A62A5}"/>
              </a:ext>
            </a:extLst>
          </p:cNvPr>
          <p:cNvSpPr txBox="1"/>
          <p:nvPr/>
        </p:nvSpPr>
        <p:spPr>
          <a:xfrm>
            <a:off x="2839015" y="89417"/>
            <a:ext cx="7137497" cy="461665"/>
          </a:xfrm>
          <a:prstGeom prst="rect">
            <a:avLst/>
          </a:prstGeom>
          <a:noFill/>
        </p:spPr>
        <p:txBody>
          <a:bodyPr wrap="square" rtlCol="0">
            <a:spAutoFit/>
          </a:bodyPr>
          <a:lstStyle/>
          <a:p>
            <a:r>
              <a:rPr kumimoji="1" lang="en-US" altLang="ko-Kore-KR" sz="2400"/>
              <a:t>1.7 The Operating System Manages the Hardware (2/6)</a:t>
            </a:r>
            <a:endParaRPr kumimoji="1" lang="ko-Kore-KR" altLang="en-US" sz="2400"/>
          </a:p>
        </p:txBody>
      </p:sp>
      <p:sp>
        <p:nvSpPr>
          <p:cNvPr id="17" name="직사각형 16">
            <a:extLst>
              <a:ext uri="{FF2B5EF4-FFF2-40B4-BE49-F238E27FC236}">
                <a16:creationId xmlns:a16="http://schemas.microsoft.com/office/drawing/2014/main" id="{92CC42E9-F8DC-124B-94BF-692EF589FC1D}"/>
              </a:ext>
            </a:extLst>
          </p:cNvPr>
          <p:cNvSpPr/>
          <p:nvPr/>
        </p:nvSpPr>
        <p:spPr>
          <a:xfrm>
            <a:off x="1134435" y="1338604"/>
            <a:ext cx="6685731" cy="2126864"/>
          </a:xfrm>
          <a:prstGeom prst="rect">
            <a:avLst/>
          </a:prstGeom>
        </p:spPr>
        <p:txBody>
          <a:bodyPr wrap="square">
            <a:spAutoFit/>
          </a:bodyPr>
          <a:lstStyle/>
          <a:p>
            <a:pPr>
              <a:lnSpc>
                <a:spcPct val="150000"/>
              </a:lnSpc>
            </a:pPr>
            <a:r>
              <a:rPr lang="en" altLang="ko-Kore-KR"/>
              <a:t>￮</a:t>
            </a:r>
            <a:r>
              <a:rPr lang="ko-KR" altLang="en-US"/>
              <a:t> </a:t>
            </a:r>
            <a:r>
              <a:rPr lang="en-US" altLang="ko-KR"/>
              <a:t>Processes</a:t>
            </a:r>
          </a:p>
          <a:p>
            <a:pPr>
              <a:lnSpc>
                <a:spcPct val="150000"/>
              </a:lnSpc>
            </a:pPr>
            <a:r>
              <a:rPr lang="en-US" altLang="ko-Kore-KR"/>
              <a:t>   - OS</a:t>
            </a:r>
            <a:r>
              <a:rPr lang="ko-Kore-KR" altLang="en-US"/>
              <a:t>’s abstraction for a running program.</a:t>
            </a:r>
            <a:endParaRPr lang="en-US" altLang="ko-Kore-KR"/>
          </a:p>
          <a:p>
            <a:pPr>
              <a:lnSpc>
                <a:spcPct val="150000"/>
              </a:lnSpc>
            </a:pPr>
            <a:r>
              <a:rPr lang="en" altLang="ko-Kore-KR"/>
              <a:t>   - Each process appears to have exclusive use of the hardware.</a:t>
            </a:r>
            <a:endParaRPr lang="ko-Kore-KR" altLang="en-US"/>
          </a:p>
          <a:p>
            <a:pPr>
              <a:lnSpc>
                <a:spcPct val="150000"/>
              </a:lnSpc>
            </a:pPr>
            <a:endParaRPr lang="en-US" altLang="ko-KR"/>
          </a:p>
          <a:p>
            <a:pPr>
              <a:lnSpc>
                <a:spcPct val="150000"/>
              </a:lnSpc>
            </a:pPr>
            <a:endParaRPr lang="en-US" altLang="ko-KR"/>
          </a:p>
        </p:txBody>
      </p:sp>
      <p:pic>
        <p:nvPicPr>
          <p:cNvPr id="12" name="그림 11" descr="텍스트, 전자기기, 회로이(가) 표시된 사진&#10;&#10;자동 생성된 설명">
            <a:extLst>
              <a:ext uri="{FF2B5EF4-FFF2-40B4-BE49-F238E27FC236}">
                <a16:creationId xmlns:a16="http://schemas.microsoft.com/office/drawing/2014/main" id="{AFCFC70D-1E1A-4F45-AA80-303AC7C4C888}"/>
              </a:ext>
            </a:extLst>
          </p:cNvPr>
          <p:cNvPicPr>
            <a:picLocks noChangeAspect="1"/>
          </p:cNvPicPr>
          <p:nvPr/>
        </p:nvPicPr>
        <p:blipFill>
          <a:blip r:embed="rId2"/>
          <a:stretch>
            <a:fillRect/>
          </a:stretch>
        </p:blipFill>
        <p:spPr>
          <a:xfrm>
            <a:off x="4674552" y="5519396"/>
            <a:ext cx="2892491" cy="787400"/>
          </a:xfrm>
          <a:prstGeom prst="rect">
            <a:avLst/>
          </a:prstGeom>
        </p:spPr>
      </p:pic>
      <p:pic>
        <p:nvPicPr>
          <p:cNvPr id="16" name="그림 15" descr="텍스트, 실내, 케이스이(가) 표시된 사진&#10;&#10;자동 생성된 설명">
            <a:extLst>
              <a:ext uri="{FF2B5EF4-FFF2-40B4-BE49-F238E27FC236}">
                <a16:creationId xmlns:a16="http://schemas.microsoft.com/office/drawing/2014/main" id="{D883B4D1-3F1A-B741-ABC9-F10E672DEF7E}"/>
              </a:ext>
            </a:extLst>
          </p:cNvPr>
          <p:cNvPicPr>
            <a:picLocks noChangeAspect="1"/>
          </p:cNvPicPr>
          <p:nvPr/>
        </p:nvPicPr>
        <p:blipFill>
          <a:blip r:embed="rId3"/>
          <a:stretch>
            <a:fillRect/>
          </a:stretch>
        </p:blipFill>
        <p:spPr>
          <a:xfrm>
            <a:off x="3710997" y="5122023"/>
            <a:ext cx="1532606" cy="1532606"/>
          </a:xfrm>
          <a:prstGeom prst="rect">
            <a:avLst/>
          </a:prstGeom>
        </p:spPr>
      </p:pic>
    </p:spTree>
    <p:extLst>
      <p:ext uri="{BB962C8B-B14F-4D97-AF65-F5344CB8AC3E}">
        <p14:creationId xmlns:p14="http://schemas.microsoft.com/office/powerpoint/2010/main" val="2761780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863CF28A-23F7-674F-B5D8-1E97303A62A5}"/>
              </a:ext>
            </a:extLst>
          </p:cNvPr>
          <p:cNvSpPr txBox="1"/>
          <p:nvPr/>
        </p:nvSpPr>
        <p:spPr>
          <a:xfrm>
            <a:off x="2839015" y="89417"/>
            <a:ext cx="7137497" cy="461665"/>
          </a:xfrm>
          <a:prstGeom prst="rect">
            <a:avLst/>
          </a:prstGeom>
          <a:noFill/>
        </p:spPr>
        <p:txBody>
          <a:bodyPr wrap="square" rtlCol="0">
            <a:spAutoFit/>
          </a:bodyPr>
          <a:lstStyle/>
          <a:p>
            <a:r>
              <a:rPr kumimoji="1" lang="en-US" altLang="ko-Kore-KR" sz="2400"/>
              <a:t>1.7 The Operating System Manages the Hardware (2/6)</a:t>
            </a:r>
            <a:endParaRPr kumimoji="1" lang="ko-Kore-KR" altLang="en-US" sz="2400"/>
          </a:p>
        </p:txBody>
      </p:sp>
      <p:sp>
        <p:nvSpPr>
          <p:cNvPr id="3" name="직사각형 2">
            <a:extLst>
              <a:ext uri="{FF2B5EF4-FFF2-40B4-BE49-F238E27FC236}">
                <a16:creationId xmlns:a16="http://schemas.microsoft.com/office/drawing/2014/main" id="{EF9F645B-A2A5-1547-B803-22E1B1C20147}"/>
              </a:ext>
            </a:extLst>
          </p:cNvPr>
          <p:cNvSpPr/>
          <p:nvPr/>
        </p:nvSpPr>
        <p:spPr>
          <a:xfrm>
            <a:off x="2888613" y="3064533"/>
            <a:ext cx="1578252" cy="131618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Hello</a:t>
            </a:r>
            <a:endParaRPr kumimoji="1" lang="ko-Kore-KR" altLang="en-US"/>
          </a:p>
        </p:txBody>
      </p:sp>
      <p:sp>
        <p:nvSpPr>
          <p:cNvPr id="6" name="직사각형 5">
            <a:extLst>
              <a:ext uri="{FF2B5EF4-FFF2-40B4-BE49-F238E27FC236}">
                <a16:creationId xmlns:a16="http://schemas.microsoft.com/office/drawing/2014/main" id="{3D88D94D-C9C3-DB41-AEF5-7BF1C4A555E8}"/>
              </a:ext>
            </a:extLst>
          </p:cNvPr>
          <p:cNvSpPr/>
          <p:nvPr/>
        </p:nvSpPr>
        <p:spPr>
          <a:xfrm>
            <a:off x="5331672" y="3064532"/>
            <a:ext cx="1578252" cy="13161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Chrome</a:t>
            </a:r>
            <a:endParaRPr kumimoji="1" lang="ko-Kore-KR" altLang="en-US"/>
          </a:p>
        </p:txBody>
      </p:sp>
      <p:sp>
        <p:nvSpPr>
          <p:cNvPr id="8" name="직사각형 7">
            <a:extLst>
              <a:ext uri="{FF2B5EF4-FFF2-40B4-BE49-F238E27FC236}">
                <a16:creationId xmlns:a16="http://schemas.microsoft.com/office/drawing/2014/main" id="{92C4D206-0764-5742-89DB-8F67F99FE7CC}"/>
              </a:ext>
            </a:extLst>
          </p:cNvPr>
          <p:cNvSpPr/>
          <p:nvPr/>
        </p:nvSpPr>
        <p:spPr>
          <a:xfrm>
            <a:off x="7774732" y="3064531"/>
            <a:ext cx="1578252" cy="13161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Power Point</a:t>
            </a:r>
            <a:endParaRPr kumimoji="1" lang="ko-Kore-KR" altLang="en-US"/>
          </a:p>
        </p:txBody>
      </p:sp>
      <p:sp>
        <p:nvSpPr>
          <p:cNvPr id="17" name="직사각형 16">
            <a:extLst>
              <a:ext uri="{FF2B5EF4-FFF2-40B4-BE49-F238E27FC236}">
                <a16:creationId xmlns:a16="http://schemas.microsoft.com/office/drawing/2014/main" id="{92CC42E9-F8DC-124B-94BF-692EF589FC1D}"/>
              </a:ext>
            </a:extLst>
          </p:cNvPr>
          <p:cNvSpPr/>
          <p:nvPr/>
        </p:nvSpPr>
        <p:spPr>
          <a:xfrm>
            <a:off x="1134435" y="1338604"/>
            <a:ext cx="6685731" cy="2126864"/>
          </a:xfrm>
          <a:prstGeom prst="rect">
            <a:avLst/>
          </a:prstGeom>
        </p:spPr>
        <p:txBody>
          <a:bodyPr wrap="square">
            <a:spAutoFit/>
          </a:bodyPr>
          <a:lstStyle/>
          <a:p>
            <a:pPr>
              <a:lnSpc>
                <a:spcPct val="150000"/>
              </a:lnSpc>
            </a:pPr>
            <a:r>
              <a:rPr lang="en" altLang="ko-Kore-KR"/>
              <a:t>￮</a:t>
            </a:r>
            <a:r>
              <a:rPr lang="ko-KR" altLang="en-US"/>
              <a:t> </a:t>
            </a:r>
            <a:r>
              <a:rPr lang="en-US" altLang="ko-KR"/>
              <a:t>Processes</a:t>
            </a:r>
          </a:p>
          <a:p>
            <a:pPr>
              <a:lnSpc>
                <a:spcPct val="150000"/>
              </a:lnSpc>
            </a:pPr>
            <a:r>
              <a:rPr lang="en-US" altLang="ko-Kore-KR"/>
              <a:t>   - OS</a:t>
            </a:r>
            <a:r>
              <a:rPr lang="ko-Kore-KR" altLang="en-US"/>
              <a:t>’s abstraction for a running program.</a:t>
            </a:r>
            <a:endParaRPr lang="en-US" altLang="ko-Kore-KR"/>
          </a:p>
          <a:p>
            <a:pPr>
              <a:lnSpc>
                <a:spcPct val="150000"/>
              </a:lnSpc>
            </a:pPr>
            <a:r>
              <a:rPr lang="en" altLang="ko-Kore-KR"/>
              <a:t>   - Each process appears to have exclusive use of the hardware.</a:t>
            </a:r>
            <a:endParaRPr lang="ko-Kore-KR" altLang="en-US"/>
          </a:p>
          <a:p>
            <a:pPr>
              <a:lnSpc>
                <a:spcPct val="150000"/>
              </a:lnSpc>
            </a:pPr>
            <a:r>
              <a:rPr lang="ko-KR" altLang="en-US"/>
              <a:t>      ▪︎ </a:t>
            </a:r>
            <a:r>
              <a:rPr lang="en-US" altLang="ko-KR"/>
              <a:t>context switching</a:t>
            </a:r>
          </a:p>
          <a:p>
            <a:pPr>
              <a:lnSpc>
                <a:spcPct val="150000"/>
              </a:lnSpc>
            </a:pPr>
            <a:endParaRPr lang="en-US" altLang="ko-KR"/>
          </a:p>
        </p:txBody>
      </p:sp>
      <p:grpSp>
        <p:nvGrpSpPr>
          <p:cNvPr id="2" name="그룹 1">
            <a:extLst>
              <a:ext uri="{FF2B5EF4-FFF2-40B4-BE49-F238E27FC236}">
                <a16:creationId xmlns:a16="http://schemas.microsoft.com/office/drawing/2014/main" id="{F7A29019-DE4D-B949-BAFF-F254126DF4AF}"/>
              </a:ext>
            </a:extLst>
          </p:cNvPr>
          <p:cNvGrpSpPr/>
          <p:nvPr/>
        </p:nvGrpSpPr>
        <p:grpSpPr>
          <a:xfrm>
            <a:off x="2687039" y="3813571"/>
            <a:ext cx="1562376" cy="787400"/>
            <a:chOff x="2687039" y="3813571"/>
            <a:chExt cx="1562376" cy="787400"/>
          </a:xfrm>
        </p:grpSpPr>
        <p:pic>
          <p:nvPicPr>
            <p:cNvPr id="9" name="그림 8" descr="텍스트, 전자기기, 회로이(가) 표시된 사진&#10;&#10;자동 생성된 설명">
              <a:extLst>
                <a:ext uri="{FF2B5EF4-FFF2-40B4-BE49-F238E27FC236}">
                  <a16:creationId xmlns:a16="http://schemas.microsoft.com/office/drawing/2014/main" id="{35ACE51D-7CFF-D74E-90AB-116A668BF9D3}"/>
                </a:ext>
              </a:extLst>
            </p:cNvPr>
            <p:cNvPicPr>
              <a:picLocks noChangeAspect="1"/>
            </p:cNvPicPr>
            <p:nvPr/>
          </p:nvPicPr>
          <p:blipFill>
            <a:blip r:embed="rId2"/>
            <a:stretch>
              <a:fillRect/>
            </a:stretch>
          </p:blipFill>
          <p:spPr>
            <a:xfrm>
              <a:off x="3069077" y="4026948"/>
              <a:ext cx="1180338" cy="321314"/>
            </a:xfrm>
            <a:prstGeom prst="rect">
              <a:avLst/>
            </a:prstGeom>
          </p:spPr>
        </p:pic>
        <p:pic>
          <p:nvPicPr>
            <p:cNvPr id="13" name="그림 12" descr="텍스트, 실내, 케이스이(가) 표시된 사진&#10;&#10;자동 생성된 설명">
              <a:extLst>
                <a:ext uri="{FF2B5EF4-FFF2-40B4-BE49-F238E27FC236}">
                  <a16:creationId xmlns:a16="http://schemas.microsoft.com/office/drawing/2014/main" id="{B89ACFBD-8DF2-F240-A39B-E4F4E910A953}"/>
                </a:ext>
              </a:extLst>
            </p:cNvPr>
            <p:cNvPicPr>
              <a:picLocks noChangeAspect="1"/>
            </p:cNvPicPr>
            <p:nvPr/>
          </p:nvPicPr>
          <p:blipFill>
            <a:blip r:embed="rId3"/>
            <a:stretch>
              <a:fillRect/>
            </a:stretch>
          </p:blipFill>
          <p:spPr>
            <a:xfrm>
              <a:off x="2687039" y="3813571"/>
              <a:ext cx="787400" cy="787400"/>
            </a:xfrm>
            <a:prstGeom prst="rect">
              <a:avLst/>
            </a:prstGeom>
          </p:spPr>
        </p:pic>
      </p:grpSp>
      <p:grpSp>
        <p:nvGrpSpPr>
          <p:cNvPr id="14" name="그룹 13">
            <a:extLst>
              <a:ext uri="{FF2B5EF4-FFF2-40B4-BE49-F238E27FC236}">
                <a16:creationId xmlns:a16="http://schemas.microsoft.com/office/drawing/2014/main" id="{1D2657AE-0C6D-8141-A0FB-A7695C756242}"/>
              </a:ext>
            </a:extLst>
          </p:cNvPr>
          <p:cNvGrpSpPr/>
          <p:nvPr/>
        </p:nvGrpSpPr>
        <p:grpSpPr>
          <a:xfrm>
            <a:off x="5140653" y="3813571"/>
            <a:ext cx="1562376" cy="787400"/>
            <a:chOff x="2687039" y="3813571"/>
            <a:chExt cx="1562376" cy="787400"/>
          </a:xfrm>
        </p:grpSpPr>
        <p:pic>
          <p:nvPicPr>
            <p:cNvPr id="16" name="그림 15" descr="텍스트, 전자기기, 회로이(가) 표시된 사진&#10;&#10;자동 생성된 설명">
              <a:extLst>
                <a:ext uri="{FF2B5EF4-FFF2-40B4-BE49-F238E27FC236}">
                  <a16:creationId xmlns:a16="http://schemas.microsoft.com/office/drawing/2014/main" id="{BC3608A9-079F-9546-A25D-A9702A9E1904}"/>
                </a:ext>
              </a:extLst>
            </p:cNvPr>
            <p:cNvPicPr>
              <a:picLocks noChangeAspect="1"/>
            </p:cNvPicPr>
            <p:nvPr/>
          </p:nvPicPr>
          <p:blipFill>
            <a:blip r:embed="rId2"/>
            <a:stretch>
              <a:fillRect/>
            </a:stretch>
          </p:blipFill>
          <p:spPr>
            <a:xfrm>
              <a:off x="3069077" y="4026948"/>
              <a:ext cx="1180338" cy="321314"/>
            </a:xfrm>
            <a:prstGeom prst="rect">
              <a:avLst/>
            </a:prstGeom>
          </p:spPr>
        </p:pic>
        <p:pic>
          <p:nvPicPr>
            <p:cNvPr id="18" name="그림 17" descr="텍스트, 실내, 케이스이(가) 표시된 사진&#10;&#10;자동 생성된 설명">
              <a:extLst>
                <a:ext uri="{FF2B5EF4-FFF2-40B4-BE49-F238E27FC236}">
                  <a16:creationId xmlns:a16="http://schemas.microsoft.com/office/drawing/2014/main" id="{09DEB89F-88F5-1344-84B9-D0AE1F165CE6}"/>
                </a:ext>
              </a:extLst>
            </p:cNvPr>
            <p:cNvPicPr>
              <a:picLocks noChangeAspect="1"/>
            </p:cNvPicPr>
            <p:nvPr/>
          </p:nvPicPr>
          <p:blipFill>
            <a:blip r:embed="rId3"/>
            <a:stretch>
              <a:fillRect/>
            </a:stretch>
          </p:blipFill>
          <p:spPr>
            <a:xfrm>
              <a:off x="2687039" y="3813571"/>
              <a:ext cx="787400" cy="787400"/>
            </a:xfrm>
            <a:prstGeom prst="rect">
              <a:avLst/>
            </a:prstGeom>
          </p:spPr>
        </p:pic>
      </p:grpSp>
      <p:grpSp>
        <p:nvGrpSpPr>
          <p:cNvPr id="20" name="그룹 19">
            <a:extLst>
              <a:ext uri="{FF2B5EF4-FFF2-40B4-BE49-F238E27FC236}">
                <a16:creationId xmlns:a16="http://schemas.microsoft.com/office/drawing/2014/main" id="{496D22E2-E687-E94F-B845-10CA1A1BF569}"/>
              </a:ext>
            </a:extLst>
          </p:cNvPr>
          <p:cNvGrpSpPr/>
          <p:nvPr/>
        </p:nvGrpSpPr>
        <p:grpSpPr>
          <a:xfrm>
            <a:off x="7583713" y="3813571"/>
            <a:ext cx="1562376" cy="787400"/>
            <a:chOff x="2687039" y="3813571"/>
            <a:chExt cx="1562376" cy="787400"/>
          </a:xfrm>
        </p:grpSpPr>
        <p:pic>
          <p:nvPicPr>
            <p:cNvPr id="21" name="그림 20" descr="텍스트, 전자기기, 회로이(가) 표시된 사진&#10;&#10;자동 생성된 설명">
              <a:extLst>
                <a:ext uri="{FF2B5EF4-FFF2-40B4-BE49-F238E27FC236}">
                  <a16:creationId xmlns:a16="http://schemas.microsoft.com/office/drawing/2014/main" id="{86BEB5A4-4F87-0343-8462-CE46A7E0A24E}"/>
                </a:ext>
              </a:extLst>
            </p:cNvPr>
            <p:cNvPicPr>
              <a:picLocks noChangeAspect="1"/>
            </p:cNvPicPr>
            <p:nvPr/>
          </p:nvPicPr>
          <p:blipFill>
            <a:blip r:embed="rId2"/>
            <a:stretch>
              <a:fillRect/>
            </a:stretch>
          </p:blipFill>
          <p:spPr>
            <a:xfrm>
              <a:off x="3069077" y="4026948"/>
              <a:ext cx="1180338" cy="321314"/>
            </a:xfrm>
            <a:prstGeom prst="rect">
              <a:avLst/>
            </a:prstGeom>
          </p:spPr>
        </p:pic>
        <p:pic>
          <p:nvPicPr>
            <p:cNvPr id="22" name="그림 21" descr="텍스트, 실내, 케이스이(가) 표시된 사진&#10;&#10;자동 생성된 설명">
              <a:extLst>
                <a:ext uri="{FF2B5EF4-FFF2-40B4-BE49-F238E27FC236}">
                  <a16:creationId xmlns:a16="http://schemas.microsoft.com/office/drawing/2014/main" id="{4AA756E3-3713-B74F-92EC-57E9DBDCDB4F}"/>
                </a:ext>
              </a:extLst>
            </p:cNvPr>
            <p:cNvPicPr>
              <a:picLocks noChangeAspect="1"/>
            </p:cNvPicPr>
            <p:nvPr/>
          </p:nvPicPr>
          <p:blipFill>
            <a:blip r:embed="rId3"/>
            <a:stretch>
              <a:fillRect/>
            </a:stretch>
          </p:blipFill>
          <p:spPr>
            <a:xfrm>
              <a:off x="2687039" y="3813571"/>
              <a:ext cx="787400" cy="787400"/>
            </a:xfrm>
            <a:prstGeom prst="rect">
              <a:avLst/>
            </a:prstGeom>
          </p:spPr>
        </p:pic>
      </p:grpSp>
      <p:sp>
        <p:nvSpPr>
          <p:cNvPr id="19" name="직사각형 18">
            <a:extLst>
              <a:ext uri="{FF2B5EF4-FFF2-40B4-BE49-F238E27FC236}">
                <a16:creationId xmlns:a16="http://schemas.microsoft.com/office/drawing/2014/main" id="{6680E2F2-D057-1F42-811E-FEDA83A15E06}"/>
              </a:ext>
            </a:extLst>
          </p:cNvPr>
          <p:cNvSpPr/>
          <p:nvPr/>
        </p:nvSpPr>
        <p:spPr>
          <a:xfrm>
            <a:off x="1562765" y="6399251"/>
            <a:ext cx="9066469" cy="369332"/>
          </a:xfrm>
          <a:prstGeom prst="rect">
            <a:avLst/>
          </a:prstGeom>
        </p:spPr>
        <p:txBody>
          <a:bodyPr wrap="square">
            <a:spAutoFit/>
          </a:bodyPr>
          <a:lstStyle/>
          <a:p>
            <a:r>
              <a:rPr lang="ko-Kore-KR" altLang="en-US">
                <a:solidFill>
                  <a:srgbClr val="FF0000"/>
                </a:solidFill>
              </a:rPr>
              <a:t>The operating system performs this interleaving with a mechanism known </a:t>
            </a:r>
            <a:r>
              <a:rPr lang="ko-Kore-KR" altLang="en-US" b="1">
                <a:solidFill>
                  <a:srgbClr val="FF0000"/>
                </a:solidFill>
              </a:rPr>
              <a:t>as context switching</a:t>
            </a:r>
            <a:r>
              <a:rPr lang="ko-Kore-KR" altLang="en-US">
                <a:solidFill>
                  <a:srgbClr val="FF0000"/>
                </a:solidFill>
              </a:rPr>
              <a:t>.</a:t>
            </a:r>
          </a:p>
        </p:txBody>
      </p:sp>
    </p:spTree>
    <p:extLst>
      <p:ext uri="{BB962C8B-B14F-4D97-AF65-F5344CB8AC3E}">
        <p14:creationId xmlns:p14="http://schemas.microsoft.com/office/powerpoint/2010/main" val="3720454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863CF28A-23F7-674F-B5D8-1E97303A62A5}"/>
              </a:ext>
            </a:extLst>
          </p:cNvPr>
          <p:cNvSpPr txBox="1"/>
          <p:nvPr/>
        </p:nvSpPr>
        <p:spPr>
          <a:xfrm>
            <a:off x="2839016" y="89417"/>
            <a:ext cx="7003484" cy="461665"/>
          </a:xfrm>
          <a:prstGeom prst="rect">
            <a:avLst/>
          </a:prstGeom>
          <a:noFill/>
        </p:spPr>
        <p:txBody>
          <a:bodyPr wrap="square" rtlCol="0">
            <a:spAutoFit/>
          </a:bodyPr>
          <a:lstStyle/>
          <a:p>
            <a:r>
              <a:rPr kumimoji="1" lang="en-US" altLang="ko-Kore-KR" sz="2400"/>
              <a:t>1.7 The Operating System Manages the Hardware (3/6)</a:t>
            </a:r>
            <a:endParaRPr kumimoji="1" lang="ko-Kore-KR" altLang="en-US" sz="2400"/>
          </a:p>
        </p:txBody>
      </p:sp>
      <p:pic>
        <p:nvPicPr>
          <p:cNvPr id="13" name="그림 12">
            <a:extLst>
              <a:ext uri="{FF2B5EF4-FFF2-40B4-BE49-F238E27FC236}">
                <a16:creationId xmlns:a16="http://schemas.microsoft.com/office/drawing/2014/main" id="{1464F54E-8471-E242-BE30-2A064CFDBB7A}"/>
              </a:ext>
            </a:extLst>
          </p:cNvPr>
          <p:cNvPicPr>
            <a:picLocks noChangeAspect="1"/>
          </p:cNvPicPr>
          <p:nvPr/>
        </p:nvPicPr>
        <p:blipFill>
          <a:blip r:embed="rId3"/>
          <a:stretch>
            <a:fillRect/>
          </a:stretch>
        </p:blipFill>
        <p:spPr>
          <a:xfrm>
            <a:off x="1225134" y="4309371"/>
            <a:ext cx="5346302" cy="2019391"/>
          </a:xfrm>
          <a:prstGeom prst="rect">
            <a:avLst/>
          </a:prstGeom>
        </p:spPr>
      </p:pic>
      <p:sp>
        <p:nvSpPr>
          <p:cNvPr id="3" name="직사각형 2">
            <a:extLst>
              <a:ext uri="{FF2B5EF4-FFF2-40B4-BE49-F238E27FC236}">
                <a16:creationId xmlns:a16="http://schemas.microsoft.com/office/drawing/2014/main" id="{F679C34C-69B7-7A46-84D8-AD599500F420}"/>
              </a:ext>
            </a:extLst>
          </p:cNvPr>
          <p:cNvSpPr/>
          <p:nvPr/>
        </p:nvSpPr>
        <p:spPr>
          <a:xfrm>
            <a:off x="1225134" y="1377649"/>
            <a:ext cx="10483389" cy="2957861"/>
          </a:xfrm>
          <a:prstGeom prst="rect">
            <a:avLst/>
          </a:prstGeom>
        </p:spPr>
        <p:txBody>
          <a:bodyPr wrap="square">
            <a:spAutoFit/>
          </a:bodyPr>
          <a:lstStyle/>
          <a:p>
            <a:pPr>
              <a:lnSpc>
                <a:spcPct val="150000"/>
              </a:lnSpc>
            </a:pPr>
            <a:r>
              <a:rPr lang="ko-KR" altLang="en-US"/>
              <a:t> ▪︎ </a:t>
            </a:r>
            <a:r>
              <a:rPr lang="en-US" altLang="ko-KR"/>
              <a:t>Context Switching</a:t>
            </a:r>
          </a:p>
          <a:p>
            <a:pPr>
              <a:lnSpc>
                <a:spcPct val="150000"/>
              </a:lnSpc>
            </a:pPr>
            <a:r>
              <a:rPr lang="ko-KR" altLang="en-US"/>
              <a:t>   </a:t>
            </a:r>
            <a:r>
              <a:rPr lang="en-US" altLang="ko-KR"/>
              <a:t>-</a:t>
            </a:r>
            <a:r>
              <a:rPr lang="ko-KR" altLang="en-US"/>
              <a:t> </a:t>
            </a:r>
            <a:r>
              <a:rPr lang="en" altLang="ko-Kore-KR"/>
              <a:t>Context Switching involves storing the context or state of a process so that it can be reloaded when</a:t>
            </a:r>
          </a:p>
          <a:p>
            <a:pPr>
              <a:lnSpc>
                <a:spcPct val="150000"/>
              </a:lnSpc>
            </a:pPr>
            <a:r>
              <a:rPr lang="en" altLang="ko-Kore-KR"/>
              <a:t> </a:t>
            </a:r>
            <a:r>
              <a:rPr lang="ko-KR" altLang="en-US"/>
              <a:t>     </a:t>
            </a:r>
            <a:r>
              <a:rPr lang="en" altLang="ko-Kore-KR"/>
              <a:t>required and execution can be resumed from the same point as earlier.</a:t>
            </a:r>
            <a:endParaRPr lang="en-US" altLang="ko-KR"/>
          </a:p>
          <a:p>
            <a:pPr>
              <a:lnSpc>
                <a:spcPct val="150000"/>
              </a:lnSpc>
            </a:pPr>
            <a:r>
              <a:rPr lang="ko-KR" altLang="en-US"/>
              <a:t>   </a:t>
            </a:r>
            <a:r>
              <a:rPr lang="en-US" altLang="ko-Kore-KR"/>
              <a:t>- </a:t>
            </a:r>
            <a:r>
              <a:rPr lang="ko-Kore-KR" altLang="en-US"/>
              <a:t>The operating system keeps track of all the state information that the process needs in order to run.</a:t>
            </a:r>
            <a:endParaRPr lang="en-US" altLang="ko-Kore-KR"/>
          </a:p>
          <a:p>
            <a:pPr>
              <a:lnSpc>
                <a:spcPct val="150000"/>
              </a:lnSpc>
            </a:pPr>
            <a:r>
              <a:rPr lang="ko-KR" altLang="en-US"/>
              <a:t>      </a:t>
            </a:r>
            <a:r>
              <a:rPr lang="en-US" altLang="ko-KR"/>
              <a:t>-&gt;</a:t>
            </a:r>
            <a:r>
              <a:rPr lang="ko-KR" altLang="en-US"/>
              <a:t> </a:t>
            </a:r>
            <a:r>
              <a:rPr lang="ko-Kore-KR" altLang="en-US"/>
              <a:t>This state, which is known as the context, includes information such as the current values of the PC, the</a:t>
            </a:r>
            <a:endParaRPr lang="en-US" altLang="ko-Kore-KR"/>
          </a:p>
          <a:p>
            <a:pPr>
              <a:lnSpc>
                <a:spcPct val="150000"/>
              </a:lnSpc>
            </a:pPr>
            <a:r>
              <a:rPr lang="ko-Kore-KR" altLang="en-US"/>
              <a:t> </a:t>
            </a:r>
            <a:r>
              <a:rPr lang="ko-KR" altLang="en-US"/>
              <a:t>          </a:t>
            </a:r>
            <a:r>
              <a:rPr lang="ko-Kore-KR" altLang="en-US"/>
              <a:t>register file </a:t>
            </a:r>
          </a:p>
          <a:p>
            <a:pPr>
              <a:lnSpc>
                <a:spcPct val="150000"/>
              </a:lnSpc>
            </a:pPr>
            <a:endParaRPr lang="ko-Kore-KR" altLang="en-US"/>
          </a:p>
        </p:txBody>
      </p:sp>
      <p:sp>
        <p:nvSpPr>
          <p:cNvPr id="14" name="직사각형 13">
            <a:extLst>
              <a:ext uri="{FF2B5EF4-FFF2-40B4-BE49-F238E27FC236}">
                <a16:creationId xmlns:a16="http://schemas.microsoft.com/office/drawing/2014/main" id="{07B8F955-0F14-4A42-9219-100231CC7161}"/>
              </a:ext>
            </a:extLst>
          </p:cNvPr>
          <p:cNvSpPr/>
          <p:nvPr/>
        </p:nvSpPr>
        <p:spPr>
          <a:xfrm>
            <a:off x="10088761" y="4749051"/>
            <a:ext cx="1365553" cy="1140029"/>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Process</a:t>
            </a:r>
            <a:endParaRPr kumimoji="1" lang="ko-Kore-KR" altLang="en-US"/>
          </a:p>
        </p:txBody>
      </p:sp>
      <p:sp>
        <p:nvSpPr>
          <p:cNvPr id="6" name="직사각형 5">
            <a:extLst>
              <a:ext uri="{FF2B5EF4-FFF2-40B4-BE49-F238E27FC236}">
                <a16:creationId xmlns:a16="http://schemas.microsoft.com/office/drawing/2014/main" id="{D840BCC8-4985-8547-A99A-CEF15718800F}"/>
              </a:ext>
            </a:extLst>
          </p:cNvPr>
          <p:cNvSpPr/>
          <p:nvPr/>
        </p:nvSpPr>
        <p:spPr>
          <a:xfrm>
            <a:off x="6785192" y="4762121"/>
            <a:ext cx="2081633" cy="114003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ko-Kore-KR"/>
              <a:t>Program</a:t>
            </a:r>
            <a:endParaRPr kumimoji="1" lang="ko-Kore-KR" altLang="en-US"/>
          </a:p>
        </p:txBody>
      </p:sp>
      <p:cxnSp>
        <p:nvCxnSpPr>
          <p:cNvPr id="9" name="직선 화살표 연결선 8">
            <a:extLst>
              <a:ext uri="{FF2B5EF4-FFF2-40B4-BE49-F238E27FC236}">
                <a16:creationId xmlns:a16="http://schemas.microsoft.com/office/drawing/2014/main" id="{491A9376-1C3B-1044-9621-0E420C276DCD}"/>
              </a:ext>
            </a:extLst>
          </p:cNvPr>
          <p:cNvCxnSpPr/>
          <p:nvPr/>
        </p:nvCxnSpPr>
        <p:spPr>
          <a:xfrm>
            <a:off x="9063204" y="5319066"/>
            <a:ext cx="6412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277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863CF28A-23F7-674F-B5D8-1E97303A62A5}"/>
              </a:ext>
            </a:extLst>
          </p:cNvPr>
          <p:cNvSpPr txBox="1"/>
          <p:nvPr/>
        </p:nvSpPr>
        <p:spPr>
          <a:xfrm>
            <a:off x="2839016" y="89417"/>
            <a:ext cx="7219384" cy="461665"/>
          </a:xfrm>
          <a:prstGeom prst="rect">
            <a:avLst/>
          </a:prstGeom>
          <a:noFill/>
        </p:spPr>
        <p:txBody>
          <a:bodyPr wrap="square" rtlCol="0">
            <a:spAutoFit/>
          </a:bodyPr>
          <a:lstStyle/>
          <a:p>
            <a:r>
              <a:rPr kumimoji="1" lang="en-US" altLang="ko-Kore-KR" sz="2400"/>
              <a:t>1.7 The Operating System Manages the Hardware (4/6)</a:t>
            </a:r>
            <a:endParaRPr kumimoji="1" lang="ko-Kore-KR" altLang="en-US" sz="2400"/>
          </a:p>
        </p:txBody>
      </p:sp>
      <p:pic>
        <p:nvPicPr>
          <p:cNvPr id="3" name="그림 2">
            <a:extLst>
              <a:ext uri="{FF2B5EF4-FFF2-40B4-BE49-F238E27FC236}">
                <a16:creationId xmlns:a16="http://schemas.microsoft.com/office/drawing/2014/main" id="{65C6ED61-A412-164B-A4F7-4AD74983DF7E}"/>
              </a:ext>
            </a:extLst>
          </p:cNvPr>
          <p:cNvPicPr>
            <a:picLocks noChangeAspect="1"/>
          </p:cNvPicPr>
          <p:nvPr/>
        </p:nvPicPr>
        <p:blipFill>
          <a:blip r:embed="rId3"/>
          <a:stretch>
            <a:fillRect/>
          </a:stretch>
        </p:blipFill>
        <p:spPr>
          <a:xfrm>
            <a:off x="5453913" y="3376275"/>
            <a:ext cx="4760508" cy="2746701"/>
          </a:xfrm>
          <a:prstGeom prst="rect">
            <a:avLst/>
          </a:prstGeom>
        </p:spPr>
      </p:pic>
      <p:sp>
        <p:nvSpPr>
          <p:cNvPr id="5" name="직사각형 4">
            <a:extLst>
              <a:ext uri="{FF2B5EF4-FFF2-40B4-BE49-F238E27FC236}">
                <a16:creationId xmlns:a16="http://schemas.microsoft.com/office/drawing/2014/main" id="{D0B7B2FD-79EC-ED41-9C12-41CACD221B82}"/>
              </a:ext>
            </a:extLst>
          </p:cNvPr>
          <p:cNvSpPr/>
          <p:nvPr/>
        </p:nvSpPr>
        <p:spPr>
          <a:xfrm>
            <a:off x="1134435" y="1338604"/>
            <a:ext cx="8638957" cy="1295868"/>
          </a:xfrm>
          <a:prstGeom prst="rect">
            <a:avLst/>
          </a:prstGeom>
        </p:spPr>
        <p:txBody>
          <a:bodyPr wrap="square">
            <a:spAutoFit/>
          </a:bodyPr>
          <a:lstStyle/>
          <a:p>
            <a:pPr>
              <a:lnSpc>
                <a:spcPct val="150000"/>
              </a:lnSpc>
            </a:pPr>
            <a:r>
              <a:rPr lang="en" altLang="ko-Kore-KR"/>
              <a:t>￮</a:t>
            </a:r>
            <a:r>
              <a:rPr lang="ko-KR" altLang="en-US"/>
              <a:t> </a:t>
            </a:r>
            <a:r>
              <a:rPr lang="en-US" altLang="ko-KR"/>
              <a:t>Threads</a:t>
            </a:r>
          </a:p>
          <a:p>
            <a:pPr>
              <a:lnSpc>
                <a:spcPct val="150000"/>
              </a:lnSpc>
            </a:pPr>
            <a:r>
              <a:rPr lang="en-US" altLang="ko-Kore-KR"/>
              <a:t>   - </a:t>
            </a:r>
            <a:r>
              <a:rPr lang="en" altLang="ko-Kore-KR"/>
              <a:t>A thread is a path of execution within a process. A process can contain multiple threads.   </a:t>
            </a:r>
            <a:endParaRPr lang="en-US" altLang="ko-KR"/>
          </a:p>
          <a:p>
            <a:pPr>
              <a:lnSpc>
                <a:spcPct val="150000"/>
              </a:lnSpc>
            </a:pPr>
            <a:endParaRPr lang="en-US" altLang="ko-KR"/>
          </a:p>
        </p:txBody>
      </p:sp>
    </p:spTree>
    <p:extLst>
      <p:ext uri="{BB962C8B-B14F-4D97-AF65-F5344CB8AC3E}">
        <p14:creationId xmlns:p14="http://schemas.microsoft.com/office/powerpoint/2010/main" val="2997560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863CF28A-23F7-674F-B5D8-1E97303A62A5}"/>
              </a:ext>
            </a:extLst>
          </p:cNvPr>
          <p:cNvSpPr txBox="1"/>
          <p:nvPr/>
        </p:nvSpPr>
        <p:spPr>
          <a:xfrm>
            <a:off x="4807452" y="89417"/>
            <a:ext cx="2577094" cy="461665"/>
          </a:xfrm>
          <a:prstGeom prst="rect">
            <a:avLst/>
          </a:prstGeom>
          <a:noFill/>
        </p:spPr>
        <p:txBody>
          <a:bodyPr wrap="square" rtlCol="0">
            <a:spAutoFit/>
          </a:bodyPr>
          <a:lstStyle/>
          <a:p>
            <a:r>
              <a:rPr kumimoji="1" lang="en-US" altLang="ko-Kore-KR" sz="2400"/>
              <a:t>1.5 Caches Matter</a:t>
            </a:r>
            <a:endParaRPr kumimoji="1" lang="ko-Kore-KR" altLang="en-US" sz="2400"/>
          </a:p>
        </p:txBody>
      </p:sp>
      <p:pic>
        <p:nvPicPr>
          <p:cNvPr id="13" name="그림 12" descr="텍스트, 실내, 케이스이(가) 표시된 사진&#10;&#10;자동 생성된 설명">
            <a:extLst>
              <a:ext uri="{FF2B5EF4-FFF2-40B4-BE49-F238E27FC236}">
                <a16:creationId xmlns:a16="http://schemas.microsoft.com/office/drawing/2014/main" id="{8207EB9B-3FCC-8640-AC49-496D25006523}"/>
              </a:ext>
            </a:extLst>
          </p:cNvPr>
          <p:cNvPicPr>
            <a:picLocks noChangeAspect="1"/>
          </p:cNvPicPr>
          <p:nvPr/>
        </p:nvPicPr>
        <p:blipFill>
          <a:blip r:embed="rId2"/>
          <a:stretch>
            <a:fillRect/>
          </a:stretch>
        </p:blipFill>
        <p:spPr>
          <a:xfrm>
            <a:off x="1159823" y="3834800"/>
            <a:ext cx="2286000" cy="2286000"/>
          </a:xfrm>
          <a:prstGeom prst="rect">
            <a:avLst/>
          </a:prstGeom>
        </p:spPr>
      </p:pic>
      <p:pic>
        <p:nvPicPr>
          <p:cNvPr id="15" name="그림 14" descr="전자기기, 실내이(가) 표시된 사진&#10;&#10;자동 생성된 설명">
            <a:extLst>
              <a:ext uri="{FF2B5EF4-FFF2-40B4-BE49-F238E27FC236}">
                <a16:creationId xmlns:a16="http://schemas.microsoft.com/office/drawing/2014/main" id="{F9D62DCC-94D5-6B4B-8BC4-F7049EF12841}"/>
              </a:ext>
            </a:extLst>
          </p:cNvPr>
          <p:cNvPicPr>
            <a:picLocks noChangeAspect="1"/>
          </p:cNvPicPr>
          <p:nvPr/>
        </p:nvPicPr>
        <p:blipFill>
          <a:blip r:embed="rId3"/>
          <a:stretch>
            <a:fillRect/>
          </a:stretch>
        </p:blipFill>
        <p:spPr>
          <a:xfrm>
            <a:off x="8606328" y="3923848"/>
            <a:ext cx="2196952" cy="2196952"/>
          </a:xfrm>
          <a:prstGeom prst="rect">
            <a:avLst/>
          </a:prstGeom>
        </p:spPr>
      </p:pic>
      <p:pic>
        <p:nvPicPr>
          <p:cNvPr id="24" name="그림 23" descr="텍스트, 전자기기, 회로이(가) 표시된 사진&#10;&#10;자동 생성된 설명">
            <a:extLst>
              <a:ext uri="{FF2B5EF4-FFF2-40B4-BE49-F238E27FC236}">
                <a16:creationId xmlns:a16="http://schemas.microsoft.com/office/drawing/2014/main" id="{6FE216C8-6224-D640-B417-75F572D39736}"/>
              </a:ext>
            </a:extLst>
          </p:cNvPr>
          <p:cNvPicPr>
            <a:picLocks noChangeAspect="1"/>
          </p:cNvPicPr>
          <p:nvPr/>
        </p:nvPicPr>
        <p:blipFill>
          <a:blip r:embed="rId4"/>
          <a:stretch>
            <a:fillRect/>
          </a:stretch>
        </p:blipFill>
        <p:spPr>
          <a:xfrm>
            <a:off x="4217891" y="4558161"/>
            <a:ext cx="3410174" cy="928325"/>
          </a:xfrm>
          <a:prstGeom prst="rect">
            <a:avLst/>
          </a:prstGeom>
        </p:spPr>
      </p:pic>
      <p:sp>
        <p:nvSpPr>
          <p:cNvPr id="2" name="TextBox 1">
            <a:extLst>
              <a:ext uri="{FF2B5EF4-FFF2-40B4-BE49-F238E27FC236}">
                <a16:creationId xmlns:a16="http://schemas.microsoft.com/office/drawing/2014/main" id="{D9800063-A11B-E34A-B9F0-5CD98D13C357}"/>
              </a:ext>
            </a:extLst>
          </p:cNvPr>
          <p:cNvSpPr txBox="1"/>
          <p:nvPr/>
        </p:nvSpPr>
        <p:spPr>
          <a:xfrm>
            <a:off x="9305661" y="6120800"/>
            <a:ext cx="798285" cy="369332"/>
          </a:xfrm>
          <a:prstGeom prst="rect">
            <a:avLst/>
          </a:prstGeom>
          <a:noFill/>
        </p:spPr>
        <p:txBody>
          <a:bodyPr wrap="square" rtlCol="0">
            <a:spAutoFit/>
          </a:bodyPr>
          <a:lstStyle/>
          <a:p>
            <a:r>
              <a:rPr kumimoji="1" lang="en-US" altLang="ko-Kore-KR"/>
              <a:t>1</a:t>
            </a:r>
            <a:r>
              <a:rPr kumimoji="1" lang="en-US" altLang="ko-KR"/>
              <a:t>0ms</a:t>
            </a:r>
            <a:endParaRPr kumimoji="1" lang="ko-Kore-KR" altLang="en-US"/>
          </a:p>
        </p:txBody>
      </p:sp>
      <p:sp>
        <p:nvSpPr>
          <p:cNvPr id="25" name="TextBox 24">
            <a:extLst>
              <a:ext uri="{FF2B5EF4-FFF2-40B4-BE49-F238E27FC236}">
                <a16:creationId xmlns:a16="http://schemas.microsoft.com/office/drawing/2014/main" id="{F4B3634E-0341-9646-BCC5-88DABCB1AF5E}"/>
              </a:ext>
            </a:extLst>
          </p:cNvPr>
          <p:cNvSpPr txBox="1"/>
          <p:nvPr/>
        </p:nvSpPr>
        <p:spPr>
          <a:xfrm>
            <a:off x="5696857" y="6120800"/>
            <a:ext cx="798285" cy="369332"/>
          </a:xfrm>
          <a:prstGeom prst="rect">
            <a:avLst/>
          </a:prstGeom>
          <a:noFill/>
        </p:spPr>
        <p:txBody>
          <a:bodyPr wrap="square" rtlCol="0">
            <a:spAutoFit/>
          </a:bodyPr>
          <a:lstStyle/>
          <a:p>
            <a:r>
              <a:rPr kumimoji="1" lang="en-US" altLang="ko-Kore-KR"/>
              <a:t>1</a:t>
            </a:r>
            <a:r>
              <a:rPr kumimoji="1" lang="en-US" altLang="ko-KR"/>
              <a:t>00ns</a:t>
            </a:r>
            <a:endParaRPr kumimoji="1" lang="ko-Kore-KR" altLang="en-US"/>
          </a:p>
        </p:txBody>
      </p:sp>
      <p:sp>
        <p:nvSpPr>
          <p:cNvPr id="26" name="TextBox 25">
            <a:extLst>
              <a:ext uri="{FF2B5EF4-FFF2-40B4-BE49-F238E27FC236}">
                <a16:creationId xmlns:a16="http://schemas.microsoft.com/office/drawing/2014/main" id="{C9BBEC03-BD5B-8740-B13E-9AA76198563D}"/>
              </a:ext>
            </a:extLst>
          </p:cNvPr>
          <p:cNvSpPr txBox="1"/>
          <p:nvPr/>
        </p:nvSpPr>
        <p:spPr>
          <a:xfrm>
            <a:off x="3445823" y="6120800"/>
            <a:ext cx="798285" cy="369332"/>
          </a:xfrm>
          <a:prstGeom prst="rect">
            <a:avLst/>
          </a:prstGeom>
          <a:noFill/>
        </p:spPr>
        <p:txBody>
          <a:bodyPr wrap="square" rtlCol="0">
            <a:spAutoFit/>
          </a:bodyPr>
          <a:lstStyle/>
          <a:p>
            <a:r>
              <a:rPr kumimoji="1" lang="en-US" altLang="ko-Kore-KR" b="1"/>
              <a:t>speed</a:t>
            </a:r>
            <a:endParaRPr kumimoji="1" lang="ko-Kore-KR" altLang="en-US" b="1"/>
          </a:p>
        </p:txBody>
      </p:sp>
      <p:graphicFrame>
        <p:nvGraphicFramePr>
          <p:cNvPr id="3" name="표 7">
            <a:extLst>
              <a:ext uri="{FF2B5EF4-FFF2-40B4-BE49-F238E27FC236}">
                <a16:creationId xmlns:a16="http://schemas.microsoft.com/office/drawing/2014/main" id="{70E8AFE2-13D4-7942-B1F3-FCD6D3B23ED3}"/>
              </a:ext>
            </a:extLst>
          </p:cNvPr>
          <p:cNvGraphicFramePr>
            <a:graphicFrameLocks noGrp="1"/>
          </p:cNvGraphicFramePr>
          <p:nvPr>
            <p:extLst>
              <p:ext uri="{D42A27DB-BD31-4B8C-83A1-F6EECF244321}">
                <p14:modId xmlns:p14="http://schemas.microsoft.com/office/powerpoint/2010/main" val="4078450983"/>
              </p:ext>
            </p:extLst>
          </p:nvPr>
        </p:nvGraphicFramePr>
        <p:xfrm>
          <a:off x="5214659" y="3278540"/>
          <a:ext cx="1762680" cy="1112520"/>
        </p:xfrm>
        <a:graphic>
          <a:graphicData uri="http://schemas.openxmlformats.org/drawingml/2006/table">
            <a:tbl>
              <a:tblPr firstRow="1" bandRow="1">
                <a:tableStyleId>{5940675A-B579-460E-94D1-54222C63F5DA}</a:tableStyleId>
              </a:tblPr>
              <a:tblGrid>
                <a:gridCol w="476402">
                  <a:extLst>
                    <a:ext uri="{9D8B030D-6E8A-4147-A177-3AD203B41FA5}">
                      <a16:colId xmlns:a16="http://schemas.microsoft.com/office/drawing/2014/main" val="1312312207"/>
                    </a:ext>
                  </a:extLst>
                </a:gridCol>
                <a:gridCol w="1286278">
                  <a:extLst>
                    <a:ext uri="{9D8B030D-6E8A-4147-A177-3AD203B41FA5}">
                      <a16:colId xmlns:a16="http://schemas.microsoft.com/office/drawing/2014/main" val="1279131585"/>
                    </a:ext>
                  </a:extLst>
                </a:gridCol>
              </a:tblGrid>
              <a:tr h="370840">
                <a:tc>
                  <a:txBody>
                    <a:bodyPr/>
                    <a:lstStyle/>
                    <a:p>
                      <a:r>
                        <a:rPr lang="en-US" altLang="ko-KR"/>
                        <a:t>ms</a:t>
                      </a:r>
                      <a:endParaRPr lang="ko-Kore-KR" altLang="en-US"/>
                    </a:p>
                  </a:txBody>
                  <a:tcPr/>
                </a:tc>
                <a:tc>
                  <a:txBody>
                    <a:bodyPr/>
                    <a:lstStyle/>
                    <a:p>
                      <a:r>
                        <a:rPr lang="en-US" altLang="ko-KR"/>
                        <a:t>10</a:t>
                      </a:r>
                      <a:r>
                        <a:rPr lang="en-US" altLang="ko-KR" baseline="30000"/>
                        <a:t>-3</a:t>
                      </a:r>
                      <a:r>
                        <a:rPr lang="en-US" altLang="ko-KR"/>
                        <a:t>s</a:t>
                      </a:r>
                      <a:endParaRPr lang="ko-Kore-KR" altLang="en-US"/>
                    </a:p>
                  </a:txBody>
                  <a:tcPr/>
                </a:tc>
                <a:extLst>
                  <a:ext uri="{0D108BD9-81ED-4DB2-BD59-A6C34878D82A}">
                    <a16:rowId xmlns:a16="http://schemas.microsoft.com/office/drawing/2014/main" val="1598488868"/>
                  </a:ext>
                </a:extLst>
              </a:tr>
              <a:tr h="370840">
                <a:tc>
                  <a:txBody>
                    <a:bodyPr/>
                    <a:lstStyle/>
                    <a:p>
                      <a:r>
                        <a:rPr lang="el-GR" altLang="ko-Kore-KR" sz="1800" b="0" kern="1200">
                          <a:solidFill>
                            <a:schemeClr val="tx1"/>
                          </a:solidFill>
                          <a:effectLst/>
                        </a:rPr>
                        <a:t>μ</a:t>
                      </a:r>
                      <a:r>
                        <a:rPr lang="en" altLang="ko-Kore-KR" sz="1800" b="0" kern="1200">
                          <a:solidFill>
                            <a:schemeClr val="tx1"/>
                          </a:solidFill>
                          <a:effectLst/>
                        </a:rPr>
                        <a:t>s</a:t>
                      </a:r>
                      <a:endParaRPr lang="ko-Kore-KR" altLang="en-US"/>
                    </a:p>
                  </a:txBody>
                  <a:tcPr/>
                </a:tc>
                <a:tc>
                  <a:txBody>
                    <a:bodyPr/>
                    <a:lstStyle/>
                    <a:p>
                      <a:r>
                        <a:rPr lang="en-US" altLang="ko-Kore-KR"/>
                        <a:t>10</a:t>
                      </a:r>
                      <a:r>
                        <a:rPr lang="en-US" altLang="ko-Kore-KR" baseline="30000"/>
                        <a:t>-6</a:t>
                      </a:r>
                      <a:r>
                        <a:rPr lang="en-US" altLang="ko-Kore-KR"/>
                        <a:t>s</a:t>
                      </a:r>
                      <a:endParaRPr lang="ko-Kore-KR" altLang="en-US"/>
                    </a:p>
                  </a:txBody>
                  <a:tcPr/>
                </a:tc>
                <a:extLst>
                  <a:ext uri="{0D108BD9-81ED-4DB2-BD59-A6C34878D82A}">
                    <a16:rowId xmlns:a16="http://schemas.microsoft.com/office/drawing/2014/main" val="1270506960"/>
                  </a:ext>
                </a:extLst>
              </a:tr>
              <a:tr h="370840">
                <a:tc>
                  <a:txBody>
                    <a:bodyPr/>
                    <a:lstStyle/>
                    <a:p>
                      <a:r>
                        <a:rPr lang="en-US" altLang="ko-Kore-KR"/>
                        <a:t>ns</a:t>
                      </a:r>
                      <a:endParaRPr lang="ko-Kore-KR" altLang="en-US"/>
                    </a:p>
                  </a:txBody>
                  <a:tcPr/>
                </a:tc>
                <a:tc>
                  <a:txBody>
                    <a:bodyPr/>
                    <a:lstStyle/>
                    <a:p>
                      <a:r>
                        <a:rPr lang="en-US" altLang="ko-Kore-KR"/>
                        <a:t>10</a:t>
                      </a:r>
                      <a:r>
                        <a:rPr lang="en-US" altLang="ko-Kore-KR" baseline="30000"/>
                        <a:t>-9</a:t>
                      </a:r>
                      <a:r>
                        <a:rPr lang="en-US" altLang="ko-Kore-KR"/>
                        <a:t>s</a:t>
                      </a:r>
                      <a:endParaRPr lang="ko-Kore-KR" altLang="en-US"/>
                    </a:p>
                  </a:txBody>
                  <a:tcPr/>
                </a:tc>
                <a:extLst>
                  <a:ext uri="{0D108BD9-81ED-4DB2-BD59-A6C34878D82A}">
                    <a16:rowId xmlns:a16="http://schemas.microsoft.com/office/drawing/2014/main" val="859164713"/>
                  </a:ext>
                </a:extLst>
              </a:tr>
            </a:tbl>
          </a:graphicData>
        </a:graphic>
      </p:graphicFrame>
      <p:sp>
        <p:nvSpPr>
          <p:cNvPr id="27" name="TextBox 26">
            <a:extLst>
              <a:ext uri="{FF2B5EF4-FFF2-40B4-BE49-F238E27FC236}">
                <a16:creationId xmlns:a16="http://schemas.microsoft.com/office/drawing/2014/main" id="{6396B83B-8534-8142-A3F5-A7D90F2C45AB}"/>
              </a:ext>
            </a:extLst>
          </p:cNvPr>
          <p:cNvSpPr txBox="1"/>
          <p:nvPr/>
        </p:nvSpPr>
        <p:spPr>
          <a:xfrm>
            <a:off x="1013424" y="1223044"/>
            <a:ext cx="10821224" cy="2126864"/>
          </a:xfrm>
          <a:prstGeom prst="rect">
            <a:avLst/>
          </a:prstGeom>
          <a:noFill/>
        </p:spPr>
        <p:txBody>
          <a:bodyPr wrap="square" rtlCol="0">
            <a:spAutoFit/>
          </a:bodyPr>
          <a:lstStyle/>
          <a:p>
            <a:pPr>
              <a:lnSpc>
                <a:spcPct val="150000"/>
              </a:lnSpc>
            </a:pPr>
            <a:r>
              <a:rPr kumimoji="1" lang="en-US" altLang="ko-Kore-KR"/>
              <a:t>•</a:t>
            </a:r>
            <a:r>
              <a:rPr kumimoji="1" lang="ko-KR" altLang="en-US"/>
              <a:t> </a:t>
            </a:r>
            <a:r>
              <a:rPr kumimoji="1" lang="en-US" altLang="ko-KR"/>
              <a:t>What is Cache?</a:t>
            </a:r>
            <a:r>
              <a:rPr kumimoji="1" lang="ko-KR" altLang="en-US"/>
              <a:t> </a:t>
            </a:r>
            <a:endParaRPr kumimoji="1" lang="en-US" altLang="ko-KR"/>
          </a:p>
          <a:p>
            <a:pPr>
              <a:lnSpc>
                <a:spcPct val="150000"/>
              </a:lnSpc>
            </a:pPr>
            <a:r>
              <a:rPr kumimoji="1" lang="ko-KR" altLang="en-US"/>
              <a:t>   </a:t>
            </a:r>
            <a:r>
              <a:rPr kumimoji="1" lang="en-US" altLang="ko-KR"/>
              <a:t>-</a:t>
            </a:r>
            <a:r>
              <a:rPr kumimoji="1" lang="ko-KR" altLang="en-US"/>
              <a:t> </a:t>
            </a:r>
            <a:r>
              <a:rPr lang="en" altLang="ko-Kore-KR"/>
              <a:t>A cache is a </a:t>
            </a:r>
            <a:r>
              <a:rPr lang="en-US" altLang="ko-KR"/>
              <a:t>storage </a:t>
            </a:r>
            <a:r>
              <a:rPr lang="en" altLang="ko-Kore-KR"/>
              <a:t>device that helps you access information faster than usual</a:t>
            </a:r>
            <a:endParaRPr lang="ko-Kore-KR" altLang="en-US"/>
          </a:p>
          <a:p>
            <a:pPr>
              <a:lnSpc>
                <a:spcPct val="150000"/>
              </a:lnSpc>
            </a:pPr>
            <a:r>
              <a:rPr kumimoji="1" lang="ko-KR" altLang="en-US"/>
              <a:t>   </a:t>
            </a:r>
            <a:r>
              <a:rPr kumimoji="1" lang="en-US" altLang="ko-KR"/>
              <a:t>-</a:t>
            </a:r>
            <a:r>
              <a:rPr kumimoji="1" lang="ko-KR" altLang="en-US"/>
              <a:t> </a:t>
            </a:r>
            <a:r>
              <a:rPr lang="en" altLang="ko-Kore-KR">
                <a:solidFill>
                  <a:srgbClr val="000000"/>
                </a:solidFill>
                <a:latin typeface="Noto Sans" panose="020B0502040504020204" pitchFamily="34" charset="0"/>
              </a:rPr>
              <a:t>It is used to deal with processor-memory gaps.</a:t>
            </a:r>
          </a:p>
          <a:p>
            <a:pPr>
              <a:lnSpc>
                <a:spcPct val="150000"/>
              </a:lnSpc>
            </a:pPr>
            <a:r>
              <a:rPr lang="en" altLang="ko-Kore-KR">
                <a:solidFill>
                  <a:srgbClr val="000000"/>
                </a:solidFill>
                <a:latin typeface="Noto Sans" panose="020B0502040504020204" pitchFamily="34" charset="0"/>
              </a:rPr>
              <a:t>   - </a:t>
            </a:r>
            <a:r>
              <a:rPr lang="en-US" altLang="ko-Kore-KR"/>
              <a:t>Caches </a:t>
            </a:r>
            <a:r>
              <a:rPr lang="ko-Kore-KR" altLang="en-US"/>
              <a:t>serve as temporary staging areas for information that the processor is likely to need in the nea</a:t>
            </a:r>
            <a:r>
              <a:rPr lang="en-US" altLang="ko-Kore-KR"/>
              <a:t>r</a:t>
            </a:r>
            <a:r>
              <a:rPr lang="ko-KR" altLang="en-US"/>
              <a:t> </a:t>
            </a:r>
            <a:endParaRPr lang="en-US" altLang="ko-KR"/>
          </a:p>
          <a:p>
            <a:pPr>
              <a:lnSpc>
                <a:spcPct val="150000"/>
              </a:lnSpc>
            </a:pPr>
            <a:r>
              <a:rPr lang="ko-KR" altLang="en-US"/>
              <a:t>      </a:t>
            </a:r>
            <a:r>
              <a:rPr lang="ko-Kore-KR" altLang="en-US"/>
              <a:t>future.</a:t>
            </a:r>
            <a:r>
              <a:rPr lang="en-US" altLang="ko-Kore-KR"/>
              <a:t>(</a:t>
            </a:r>
            <a:r>
              <a:rPr lang="en-US" altLang="ko-KR"/>
              <a:t>locality)</a:t>
            </a:r>
            <a:endParaRPr kumimoji="1" lang="en-US" altLang="ko-KR"/>
          </a:p>
        </p:txBody>
      </p:sp>
    </p:spTree>
    <p:extLst>
      <p:ext uri="{BB962C8B-B14F-4D97-AF65-F5344CB8AC3E}">
        <p14:creationId xmlns:p14="http://schemas.microsoft.com/office/powerpoint/2010/main" val="2093598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863CF28A-23F7-674F-B5D8-1E97303A62A5}"/>
              </a:ext>
            </a:extLst>
          </p:cNvPr>
          <p:cNvSpPr txBox="1"/>
          <p:nvPr/>
        </p:nvSpPr>
        <p:spPr>
          <a:xfrm>
            <a:off x="2839016" y="89417"/>
            <a:ext cx="7143184" cy="461665"/>
          </a:xfrm>
          <a:prstGeom prst="rect">
            <a:avLst/>
          </a:prstGeom>
          <a:noFill/>
        </p:spPr>
        <p:txBody>
          <a:bodyPr wrap="square" rtlCol="0">
            <a:spAutoFit/>
          </a:bodyPr>
          <a:lstStyle/>
          <a:p>
            <a:r>
              <a:rPr kumimoji="1" lang="en-US" altLang="ko-Kore-KR" sz="2400"/>
              <a:t>1.7 The Operating System Manages the Hardware (5/6)</a:t>
            </a:r>
            <a:endParaRPr kumimoji="1" lang="ko-Kore-KR" altLang="en-US" sz="2400"/>
          </a:p>
        </p:txBody>
      </p:sp>
      <p:pic>
        <p:nvPicPr>
          <p:cNvPr id="5" name="그림 4">
            <a:extLst>
              <a:ext uri="{FF2B5EF4-FFF2-40B4-BE49-F238E27FC236}">
                <a16:creationId xmlns:a16="http://schemas.microsoft.com/office/drawing/2014/main" id="{2D8CA335-DB73-044E-80BD-C187D6058BFF}"/>
              </a:ext>
            </a:extLst>
          </p:cNvPr>
          <p:cNvPicPr>
            <a:picLocks noChangeAspect="1"/>
          </p:cNvPicPr>
          <p:nvPr/>
        </p:nvPicPr>
        <p:blipFill>
          <a:blip r:embed="rId3"/>
          <a:stretch>
            <a:fillRect/>
          </a:stretch>
        </p:blipFill>
        <p:spPr>
          <a:xfrm>
            <a:off x="7368484" y="3051958"/>
            <a:ext cx="3969000" cy="3585571"/>
          </a:xfrm>
          <a:prstGeom prst="rect">
            <a:avLst/>
          </a:prstGeom>
        </p:spPr>
      </p:pic>
      <p:sp>
        <p:nvSpPr>
          <p:cNvPr id="6" name="직사각형 5">
            <a:extLst>
              <a:ext uri="{FF2B5EF4-FFF2-40B4-BE49-F238E27FC236}">
                <a16:creationId xmlns:a16="http://schemas.microsoft.com/office/drawing/2014/main" id="{90E14C92-FE2F-0C45-9AF7-CF50978D9650}"/>
              </a:ext>
            </a:extLst>
          </p:cNvPr>
          <p:cNvSpPr/>
          <p:nvPr/>
        </p:nvSpPr>
        <p:spPr>
          <a:xfrm>
            <a:off x="1134435" y="1338604"/>
            <a:ext cx="10242250" cy="1294072"/>
          </a:xfrm>
          <a:prstGeom prst="rect">
            <a:avLst/>
          </a:prstGeom>
        </p:spPr>
        <p:txBody>
          <a:bodyPr wrap="square">
            <a:spAutoFit/>
          </a:bodyPr>
          <a:lstStyle/>
          <a:p>
            <a:pPr>
              <a:lnSpc>
                <a:spcPct val="150000"/>
              </a:lnSpc>
            </a:pPr>
            <a:r>
              <a:rPr lang="en" altLang="ko-Kore-KR"/>
              <a:t>￮</a:t>
            </a:r>
            <a:r>
              <a:rPr lang="ko-KR" altLang="en-US"/>
              <a:t> </a:t>
            </a:r>
            <a:r>
              <a:rPr lang="en-US" altLang="ko-KR"/>
              <a:t>Virtual Memory</a:t>
            </a:r>
          </a:p>
          <a:p>
            <a:pPr>
              <a:lnSpc>
                <a:spcPct val="150000"/>
              </a:lnSpc>
            </a:pPr>
            <a:r>
              <a:rPr lang="en-US" altLang="ko-Kore-KR"/>
              <a:t>   - </a:t>
            </a:r>
            <a:r>
              <a:rPr lang="ko-Kore-KR" altLang="en-US"/>
              <a:t>abstraction that provides each process with the illusion that it has exclusive use of the main memory.</a:t>
            </a:r>
            <a:r>
              <a:rPr lang="en" altLang="ko-Kore-KR"/>
              <a:t>  </a:t>
            </a:r>
          </a:p>
          <a:p>
            <a:pPr>
              <a:lnSpc>
                <a:spcPct val="150000"/>
              </a:lnSpc>
            </a:pPr>
            <a:r>
              <a:rPr lang="en" altLang="ko-Kore-KR"/>
              <a:t>    - </a:t>
            </a:r>
            <a:r>
              <a:rPr lang="ko-Kore-KR" altLang="en-US"/>
              <a:t>Each process has the same uniform view of memory, which is known as its virtual address space</a:t>
            </a:r>
            <a:r>
              <a:rPr lang="ko-KR" altLang="en-US"/>
              <a:t> </a:t>
            </a:r>
            <a:endParaRPr lang="en-US" altLang="ko-KR"/>
          </a:p>
        </p:txBody>
      </p:sp>
    </p:spTree>
    <p:extLst>
      <p:ext uri="{BB962C8B-B14F-4D97-AF65-F5344CB8AC3E}">
        <p14:creationId xmlns:p14="http://schemas.microsoft.com/office/powerpoint/2010/main" val="4224075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863CF28A-23F7-674F-B5D8-1E97303A62A5}"/>
              </a:ext>
            </a:extLst>
          </p:cNvPr>
          <p:cNvSpPr txBox="1"/>
          <p:nvPr/>
        </p:nvSpPr>
        <p:spPr>
          <a:xfrm>
            <a:off x="2839016" y="89417"/>
            <a:ext cx="6990784" cy="461665"/>
          </a:xfrm>
          <a:prstGeom prst="rect">
            <a:avLst/>
          </a:prstGeom>
          <a:noFill/>
        </p:spPr>
        <p:txBody>
          <a:bodyPr wrap="square" rtlCol="0">
            <a:spAutoFit/>
          </a:bodyPr>
          <a:lstStyle/>
          <a:p>
            <a:r>
              <a:rPr kumimoji="1" lang="en-US" altLang="ko-Kore-KR" sz="2400"/>
              <a:t>1.7 The Operating System Manages the Hardware (6/6)</a:t>
            </a:r>
            <a:endParaRPr kumimoji="1" lang="ko-Kore-KR" altLang="en-US" sz="2400"/>
          </a:p>
        </p:txBody>
      </p:sp>
      <p:sp>
        <p:nvSpPr>
          <p:cNvPr id="5" name="직사각형 4">
            <a:extLst>
              <a:ext uri="{FF2B5EF4-FFF2-40B4-BE49-F238E27FC236}">
                <a16:creationId xmlns:a16="http://schemas.microsoft.com/office/drawing/2014/main" id="{3F710613-CAD1-944B-BF6F-6C78FB8AEB2A}"/>
              </a:ext>
            </a:extLst>
          </p:cNvPr>
          <p:cNvSpPr/>
          <p:nvPr/>
        </p:nvSpPr>
        <p:spPr>
          <a:xfrm>
            <a:off x="1134435" y="1338604"/>
            <a:ext cx="10242250" cy="2126864"/>
          </a:xfrm>
          <a:prstGeom prst="rect">
            <a:avLst/>
          </a:prstGeom>
        </p:spPr>
        <p:txBody>
          <a:bodyPr wrap="square">
            <a:spAutoFit/>
          </a:bodyPr>
          <a:lstStyle/>
          <a:p>
            <a:pPr>
              <a:lnSpc>
                <a:spcPct val="150000"/>
              </a:lnSpc>
            </a:pPr>
            <a:r>
              <a:rPr lang="en" altLang="ko-Kore-KR"/>
              <a:t>￮</a:t>
            </a:r>
            <a:r>
              <a:rPr lang="ko-KR" altLang="en-US"/>
              <a:t> </a:t>
            </a:r>
            <a:r>
              <a:rPr lang="en-US" altLang="ko-KR"/>
              <a:t>File</a:t>
            </a:r>
          </a:p>
          <a:p>
            <a:pPr>
              <a:lnSpc>
                <a:spcPct val="150000"/>
              </a:lnSpc>
            </a:pPr>
            <a:r>
              <a:rPr lang="en-US" altLang="ko-KR"/>
              <a:t>   - </a:t>
            </a:r>
            <a:r>
              <a:rPr lang="en" altLang="ko-Kore-KR"/>
              <a:t>A file is a sequence of bytes.</a:t>
            </a:r>
            <a:endParaRPr lang="en-US" altLang="ko-KR"/>
          </a:p>
          <a:p>
            <a:pPr>
              <a:lnSpc>
                <a:spcPct val="150000"/>
              </a:lnSpc>
            </a:pPr>
            <a:r>
              <a:rPr lang="en-US" altLang="ko-Kore-KR"/>
              <a:t>   - </a:t>
            </a:r>
            <a:r>
              <a:rPr lang="en" altLang="ko-Kore-KR"/>
              <a:t>Every I/O device, including disks, keyboards, displays, and even networks, is modeled as a file.   </a:t>
            </a:r>
          </a:p>
          <a:p>
            <a:pPr>
              <a:lnSpc>
                <a:spcPct val="150000"/>
              </a:lnSpc>
            </a:pPr>
            <a:r>
              <a:rPr lang="en" altLang="ko-Kore-KR"/>
              <a:t>   - All input and output in the system is performed by reading and writing files, using a small set of system</a:t>
            </a:r>
          </a:p>
          <a:p>
            <a:pPr>
              <a:lnSpc>
                <a:spcPct val="150000"/>
              </a:lnSpc>
            </a:pPr>
            <a:r>
              <a:rPr lang="en" altLang="ko-Kore-KR"/>
              <a:t>     calls known as Unix I/O. </a:t>
            </a:r>
            <a:endParaRPr lang="en-US" altLang="ko-KR"/>
          </a:p>
        </p:txBody>
      </p:sp>
      <p:pic>
        <p:nvPicPr>
          <p:cNvPr id="8" name="그림 7" descr="전자기기, 실내이(가) 표시된 사진&#10;&#10;자동 생성된 설명">
            <a:extLst>
              <a:ext uri="{FF2B5EF4-FFF2-40B4-BE49-F238E27FC236}">
                <a16:creationId xmlns:a16="http://schemas.microsoft.com/office/drawing/2014/main" id="{132B33B5-1183-224F-8F2E-CB3D08E84357}"/>
              </a:ext>
            </a:extLst>
          </p:cNvPr>
          <p:cNvPicPr>
            <a:picLocks noChangeAspect="1"/>
          </p:cNvPicPr>
          <p:nvPr/>
        </p:nvPicPr>
        <p:blipFill>
          <a:blip r:embed="rId3"/>
          <a:stretch>
            <a:fillRect/>
          </a:stretch>
        </p:blipFill>
        <p:spPr>
          <a:xfrm>
            <a:off x="2617084" y="4420920"/>
            <a:ext cx="2196952" cy="2196952"/>
          </a:xfrm>
          <a:prstGeom prst="rect">
            <a:avLst/>
          </a:prstGeom>
        </p:spPr>
      </p:pic>
      <p:sp>
        <p:nvSpPr>
          <p:cNvPr id="2" name="직사각형 1">
            <a:extLst>
              <a:ext uri="{FF2B5EF4-FFF2-40B4-BE49-F238E27FC236}">
                <a16:creationId xmlns:a16="http://schemas.microsoft.com/office/drawing/2014/main" id="{B1035886-E955-F54F-A206-CB91CD8DD391}"/>
              </a:ext>
            </a:extLst>
          </p:cNvPr>
          <p:cNvSpPr/>
          <p:nvPr/>
        </p:nvSpPr>
        <p:spPr>
          <a:xfrm>
            <a:off x="2617084" y="3999590"/>
            <a:ext cx="2196952" cy="2768993"/>
          </a:xfrm>
          <a:prstGeom prst="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file</a:t>
            </a:r>
            <a:endParaRPr kumimoji="1" lang="ko-Kore-KR" altLang="en-US"/>
          </a:p>
        </p:txBody>
      </p:sp>
      <p:sp>
        <p:nvSpPr>
          <p:cNvPr id="6" name="TextBox 5">
            <a:extLst>
              <a:ext uri="{FF2B5EF4-FFF2-40B4-BE49-F238E27FC236}">
                <a16:creationId xmlns:a16="http://schemas.microsoft.com/office/drawing/2014/main" id="{26274B3D-CF5C-C743-871D-51554390DD25}"/>
              </a:ext>
            </a:extLst>
          </p:cNvPr>
          <p:cNvSpPr txBox="1"/>
          <p:nvPr/>
        </p:nvSpPr>
        <p:spPr>
          <a:xfrm>
            <a:off x="3417110" y="3527625"/>
            <a:ext cx="596900" cy="369332"/>
          </a:xfrm>
          <a:prstGeom prst="rect">
            <a:avLst/>
          </a:prstGeom>
          <a:noFill/>
        </p:spPr>
        <p:txBody>
          <a:bodyPr wrap="square" rtlCol="0">
            <a:spAutoFit/>
          </a:bodyPr>
          <a:lstStyle/>
          <a:p>
            <a:r>
              <a:rPr kumimoji="1" lang="en-US" altLang="ko-Kore-KR" b="1"/>
              <a:t>user</a:t>
            </a:r>
            <a:endParaRPr kumimoji="1" lang="ko-Kore-KR" altLang="en-US" b="1"/>
          </a:p>
        </p:txBody>
      </p:sp>
      <p:pic>
        <p:nvPicPr>
          <p:cNvPr id="9" name="그림 8" descr="전자기기, 실내이(가) 표시된 사진&#10;&#10;자동 생성된 설명">
            <a:extLst>
              <a:ext uri="{FF2B5EF4-FFF2-40B4-BE49-F238E27FC236}">
                <a16:creationId xmlns:a16="http://schemas.microsoft.com/office/drawing/2014/main" id="{559AC5A7-2CC3-6446-83B1-9ED99A6DBCC6}"/>
              </a:ext>
            </a:extLst>
          </p:cNvPr>
          <p:cNvPicPr>
            <a:picLocks noChangeAspect="1"/>
          </p:cNvPicPr>
          <p:nvPr/>
        </p:nvPicPr>
        <p:blipFill>
          <a:blip r:embed="rId3"/>
          <a:stretch>
            <a:fillRect/>
          </a:stretch>
        </p:blipFill>
        <p:spPr>
          <a:xfrm>
            <a:off x="6414384" y="4420920"/>
            <a:ext cx="2196952" cy="2196952"/>
          </a:xfrm>
          <a:prstGeom prst="rect">
            <a:avLst/>
          </a:prstGeom>
        </p:spPr>
      </p:pic>
      <p:sp>
        <p:nvSpPr>
          <p:cNvPr id="10" name="직사각형 9">
            <a:extLst>
              <a:ext uri="{FF2B5EF4-FFF2-40B4-BE49-F238E27FC236}">
                <a16:creationId xmlns:a16="http://schemas.microsoft.com/office/drawing/2014/main" id="{083EDA8B-7C0C-304B-86F3-C36DAE80FFFE}"/>
              </a:ext>
            </a:extLst>
          </p:cNvPr>
          <p:cNvSpPr/>
          <p:nvPr/>
        </p:nvSpPr>
        <p:spPr>
          <a:xfrm>
            <a:off x="6414384" y="3999589"/>
            <a:ext cx="2196952" cy="2768993"/>
          </a:xfrm>
          <a:prstGeom prst="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file</a:t>
            </a:r>
            <a:endParaRPr kumimoji="1" lang="ko-Kore-KR" altLang="en-US"/>
          </a:p>
        </p:txBody>
      </p:sp>
      <p:pic>
        <p:nvPicPr>
          <p:cNvPr id="13" name="그림 12" descr="옅은, 전자기기이(가) 표시된 사진&#10;&#10;자동 생성된 설명">
            <a:extLst>
              <a:ext uri="{FF2B5EF4-FFF2-40B4-BE49-F238E27FC236}">
                <a16:creationId xmlns:a16="http://schemas.microsoft.com/office/drawing/2014/main" id="{618E9107-2FBE-3143-9925-73EC349B6E7C}"/>
              </a:ext>
            </a:extLst>
          </p:cNvPr>
          <p:cNvPicPr>
            <a:picLocks noChangeAspect="1"/>
          </p:cNvPicPr>
          <p:nvPr/>
        </p:nvPicPr>
        <p:blipFill>
          <a:blip r:embed="rId4"/>
          <a:stretch>
            <a:fillRect/>
          </a:stretch>
        </p:blipFill>
        <p:spPr>
          <a:xfrm>
            <a:off x="9139803" y="4380990"/>
            <a:ext cx="2236882" cy="2236882"/>
          </a:xfrm>
          <a:prstGeom prst="rect">
            <a:avLst/>
          </a:prstGeom>
        </p:spPr>
      </p:pic>
      <p:sp>
        <p:nvSpPr>
          <p:cNvPr id="14" name="직사각형 13">
            <a:extLst>
              <a:ext uri="{FF2B5EF4-FFF2-40B4-BE49-F238E27FC236}">
                <a16:creationId xmlns:a16="http://schemas.microsoft.com/office/drawing/2014/main" id="{48B40F6B-A42A-AB48-87AE-E6ACC4F3C981}"/>
              </a:ext>
            </a:extLst>
          </p:cNvPr>
          <p:cNvSpPr/>
          <p:nvPr/>
        </p:nvSpPr>
        <p:spPr>
          <a:xfrm>
            <a:off x="9113208" y="3999589"/>
            <a:ext cx="2196952" cy="2768993"/>
          </a:xfrm>
          <a:prstGeom prst="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file</a:t>
            </a:r>
            <a:endParaRPr kumimoji="1" lang="ko-Kore-KR" altLang="en-US"/>
          </a:p>
        </p:txBody>
      </p:sp>
      <p:sp>
        <p:nvSpPr>
          <p:cNvPr id="15" name="직사각형 14">
            <a:extLst>
              <a:ext uri="{FF2B5EF4-FFF2-40B4-BE49-F238E27FC236}">
                <a16:creationId xmlns:a16="http://schemas.microsoft.com/office/drawing/2014/main" id="{74EA07F5-7D5E-DB4F-9B0F-331061DF6669}"/>
              </a:ext>
            </a:extLst>
          </p:cNvPr>
          <p:cNvSpPr/>
          <p:nvPr/>
        </p:nvSpPr>
        <p:spPr>
          <a:xfrm>
            <a:off x="7778016" y="3305218"/>
            <a:ext cx="2146300" cy="637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a:t>Program</a:t>
            </a:r>
            <a:endParaRPr kumimoji="1" lang="ko-Kore-KR" altLang="en-US"/>
          </a:p>
        </p:txBody>
      </p:sp>
    </p:spTree>
    <p:extLst>
      <p:ext uri="{BB962C8B-B14F-4D97-AF65-F5344CB8AC3E}">
        <p14:creationId xmlns:p14="http://schemas.microsoft.com/office/powerpoint/2010/main" val="122609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TextBox 12">
            <a:extLst>
              <a:ext uri="{FF2B5EF4-FFF2-40B4-BE49-F238E27FC236}">
                <a16:creationId xmlns:a16="http://schemas.microsoft.com/office/drawing/2014/main" id="{FD9F05D3-AEC5-2B40-91E1-F9A27D14A48F}"/>
              </a:ext>
            </a:extLst>
          </p:cNvPr>
          <p:cNvSpPr txBox="1"/>
          <p:nvPr/>
        </p:nvSpPr>
        <p:spPr>
          <a:xfrm>
            <a:off x="5753783" y="150972"/>
            <a:ext cx="684434" cy="400110"/>
          </a:xfrm>
          <a:prstGeom prst="rect">
            <a:avLst/>
          </a:prstGeom>
          <a:noFill/>
        </p:spPr>
        <p:txBody>
          <a:bodyPr wrap="square" rtlCol="0">
            <a:spAutoFit/>
          </a:bodyPr>
          <a:lstStyle/>
          <a:p>
            <a:r>
              <a:rPr kumimoji="1" lang="en-US" altLang="ko-KR" sz="2000" b="1">
                <a:solidFill>
                  <a:srgbClr val="FF0000"/>
                </a:solidFill>
              </a:rPr>
              <a:t>QnA</a:t>
            </a:r>
          </a:p>
        </p:txBody>
      </p:sp>
    </p:spTree>
    <p:extLst>
      <p:ext uri="{BB962C8B-B14F-4D97-AF65-F5344CB8AC3E}">
        <p14:creationId xmlns:p14="http://schemas.microsoft.com/office/powerpoint/2010/main" val="2454158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863CF28A-23F7-674F-B5D8-1E97303A62A5}"/>
              </a:ext>
            </a:extLst>
          </p:cNvPr>
          <p:cNvSpPr txBox="1"/>
          <p:nvPr/>
        </p:nvSpPr>
        <p:spPr>
          <a:xfrm>
            <a:off x="5380767" y="89417"/>
            <a:ext cx="1430465" cy="461665"/>
          </a:xfrm>
          <a:prstGeom prst="rect">
            <a:avLst/>
          </a:prstGeom>
          <a:noFill/>
        </p:spPr>
        <p:txBody>
          <a:bodyPr wrap="square" rtlCol="0">
            <a:spAutoFit/>
          </a:bodyPr>
          <a:lstStyle/>
          <a:p>
            <a:r>
              <a:rPr kumimoji="1" lang="en-US" altLang="ko-KR" sz="2400">
                <a:solidFill>
                  <a:srgbClr val="FF0000"/>
                </a:solidFill>
              </a:rPr>
              <a:t>Appendix</a:t>
            </a:r>
            <a:endParaRPr kumimoji="1" lang="ko-Kore-KR" altLang="en-US" sz="2400">
              <a:solidFill>
                <a:srgbClr val="FF0000"/>
              </a:solidFill>
            </a:endParaRPr>
          </a:p>
        </p:txBody>
      </p:sp>
      <p:sp>
        <p:nvSpPr>
          <p:cNvPr id="2" name="TextBox 1">
            <a:extLst>
              <a:ext uri="{FF2B5EF4-FFF2-40B4-BE49-F238E27FC236}">
                <a16:creationId xmlns:a16="http://schemas.microsoft.com/office/drawing/2014/main" id="{089F921F-7AD2-9548-8F24-510049E47B58}"/>
              </a:ext>
            </a:extLst>
          </p:cNvPr>
          <p:cNvSpPr txBox="1"/>
          <p:nvPr/>
        </p:nvSpPr>
        <p:spPr>
          <a:xfrm>
            <a:off x="1543547" y="2330631"/>
            <a:ext cx="6616512" cy="646331"/>
          </a:xfrm>
          <a:prstGeom prst="rect">
            <a:avLst/>
          </a:prstGeom>
          <a:noFill/>
        </p:spPr>
        <p:txBody>
          <a:bodyPr wrap="square" rtlCol="0">
            <a:spAutoFit/>
          </a:bodyPr>
          <a:lstStyle/>
          <a:p>
            <a:r>
              <a:rPr kumimoji="1" lang="en-US" altLang="ko-Kore-KR"/>
              <a:t>- </a:t>
            </a:r>
            <a:r>
              <a:rPr kumimoji="1" lang="ko-Kore-KR" altLang="en-US"/>
              <a:t>마구잡이</a:t>
            </a:r>
            <a:endParaRPr kumimoji="1" lang="en-US" altLang="ko-Kore-KR"/>
          </a:p>
          <a:p>
            <a:r>
              <a:rPr kumimoji="1" lang="en-US" altLang="ko-KR"/>
              <a:t>- </a:t>
            </a:r>
            <a:r>
              <a:rPr kumimoji="1" lang="ko-KR" altLang="en-US"/>
              <a:t>메모리 내에서 지정된 주소로 바로 튈 수 있음</a:t>
            </a:r>
            <a:endParaRPr kumimoji="1" lang="en-US" altLang="ko-KR"/>
          </a:p>
        </p:txBody>
      </p:sp>
      <p:sp>
        <p:nvSpPr>
          <p:cNvPr id="5" name="TextBox 4">
            <a:extLst>
              <a:ext uri="{FF2B5EF4-FFF2-40B4-BE49-F238E27FC236}">
                <a16:creationId xmlns:a16="http://schemas.microsoft.com/office/drawing/2014/main" id="{59912D9B-D6A1-1B40-B352-8BB02940DFA5}"/>
              </a:ext>
            </a:extLst>
          </p:cNvPr>
          <p:cNvSpPr txBox="1"/>
          <p:nvPr/>
        </p:nvSpPr>
        <p:spPr>
          <a:xfrm>
            <a:off x="1216253" y="4335163"/>
            <a:ext cx="2831128" cy="369332"/>
          </a:xfrm>
          <a:prstGeom prst="rect">
            <a:avLst/>
          </a:prstGeom>
          <a:noFill/>
        </p:spPr>
        <p:txBody>
          <a:bodyPr wrap="square" rtlCol="0">
            <a:spAutoFit/>
          </a:bodyPr>
          <a:lstStyle/>
          <a:p>
            <a:r>
              <a:rPr kumimoji="1" lang="en-US" altLang="ko-KR"/>
              <a:t>Sequential Access Memory</a:t>
            </a:r>
          </a:p>
        </p:txBody>
      </p:sp>
      <p:sp>
        <p:nvSpPr>
          <p:cNvPr id="9" name="TextBox 8">
            <a:extLst>
              <a:ext uri="{FF2B5EF4-FFF2-40B4-BE49-F238E27FC236}">
                <a16:creationId xmlns:a16="http://schemas.microsoft.com/office/drawing/2014/main" id="{40CB4EDD-85BA-9E45-B5B8-564A12D17298}"/>
              </a:ext>
            </a:extLst>
          </p:cNvPr>
          <p:cNvSpPr txBox="1"/>
          <p:nvPr/>
        </p:nvSpPr>
        <p:spPr>
          <a:xfrm>
            <a:off x="751240" y="1392835"/>
            <a:ext cx="1135618" cy="369332"/>
          </a:xfrm>
          <a:prstGeom prst="rect">
            <a:avLst/>
          </a:prstGeom>
          <a:noFill/>
        </p:spPr>
        <p:txBody>
          <a:bodyPr wrap="square" rtlCol="0">
            <a:spAutoFit/>
          </a:bodyPr>
          <a:lstStyle/>
          <a:p>
            <a:r>
              <a:rPr kumimoji="1" lang="en-US" altLang="ko-Kore-KR"/>
              <a:t>•  </a:t>
            </a:r>
            <a:r>
              <a:rPr kumimoji="1" lang="en-US" altLang="ko-KR"/>
              <a:t>RAM</a:t>
            </a:r>
          </a:p>
        </p:txBody>
      </p:sp>
      <p:sp>
        <p:nvSpPr>
          <p:cNvPr id="10" name="TextBox 9">
            <a:extLst>
              <a:ext uri="{FF2B5EF4-FFF2-40B4-BE49-F238E27FC236}">
                <a16:creationId xmlns:a16="http://schemas.microsoft.com/office/drawing/2014/main" id="{D8770B57-34E1-D545-87FA-95A4EEF91F2C}"/>
              </a:ext>
            </a:extLst>
          </p:cNvPr>
          <p:cNvSpPr txBox="1"/>
          <p:nvPr/>
        </p:nvSpPr>
        <p:spPr>
          <a:xfrm>
            <a:off x="1216253" y="1904751"/>
            <a:ext cx="3552496" cy="369332"/>
          </a:xfrm>
          <a:prstGeom prst="rect">
            <a:avLst/>
          </a:prstGeom>
          <a:noFill/>
        </p:spPr>
        <p:txBody>
          <a:bodyPr wrap="square" rtlCol="0">
            <a:spAutoFit/>
          </a:bodyPr>
          <a:lstStyle/>
          <a:p>
            <a:r>
              <a:rPr kumimoji="1" lang="en-US" altLang="ko-KR"/>
              <a:t>Random Access Memory</a:t>
            </a:r>
          </a:p>
        </p:txBody>
      </p:sp>
      <p:pic>
        <p:nvPicPr>
          <p:cNvPr id="11" name="그림 10" descr="텍스트, 전자기기, 회로이(가) 표시된 사진&#10;&#10;자동 생성된 설명">
            <a:extLst>
              <a:ext uri="{FF2B5EF4-FFF2-40B4-BE49-F238E27FC236}">
                <a16:creationId xmlns:a16="http://schemas.microsoft.com/office/drawing/2014/main" id="{A5FF0360-73F7-3140-A159-DCBBA218B4A4}"/>
              </a:ext>
            </a:extLst>
          </p:cNvPr>
          <p:cNvPicPr>
            <a:picLocks noChangeAspect="1"/>
          </p:cNvPicPr>
          <p:nvPr/>
        </p:nvPicPr>
        <p:blipFill>
          <a:blip r:embed="rId3"/>
          <a:stretch>
            <a:fillRect/>
          </a:stretch>
        </p:blipFill>
        <p:spPr>
          <a:xfrm>
            <a:off x="7565573" y="2127558"/>
            <a:ext cx="3410174" cy="928325"/>
          </a:xfrm>
          <a:prstGeom prst="rect">
            <a:avLst/>
          </a:prstGeom>
        </p:spPr>
      </p:pic>
      <p:sp>
        <p:nvSpPr>
          <p:cNvPr id="12" name="TextBox 11">
            <a:extLst>
              <a:ext uri="{FF2B5EF4-FFF2-40B4-BE49-F238E27FC236}">
                <a16:creationId xmlns:a16="http://schemas.microsoft.com/office/drawing/2014/main" id="{5E5BE26D-A0D0-3F48-B7FA-9627A55AEEA9}"/>
              </a:ext>
            </a:extLst>
          </p:cNvPr>
          <p:cNvSpPr txBox="1"/>
          <p:nvPr/>
        </p:nvSpPr>
        <p:spPr>
          <a:xfrm>
            <a:off x="751240" y="3823247"/>
            <a:ext cx="1135618" cy="369332"/>
          </a:xfrm>
          <a:prstGeom prst="rect">
            <a:avLst/>
          </a:prstGeom>
          <a:noFill/>
        </p:spPr>
        <p:txBody>
          <a:bodyPr wrap="square" rtlCol="0">
            <a:spAutoFit/>
          </a:bodyPr>
          <a:lstStyle/>
          <a:p>
            <a:r>
              <a:rPr kumimoji="1" lang="en-US" altLang="ko-Kore-KR"/>
              <a:t>•  S</a:t>
            </a:r>
            <a:r>
              <a:rPr kumimoji="1" lang="en-US" altLang="ko-KR"/>
              <a:t>AM</a:t>
            </a:r>
          </a:p>
        </p:txBody>
      </p:sp>
      <p:pic>
        <p:nvPicPr>
          <p:cNvPr id="13" name="그림 12" descr="전자기기, 실내이(가) 표시된 사진&#10;&#10;자동 생성된 설명">
            <a:extLst>
              <a:ext uri="{FF2B5EF4-FFF2-40B4-BE49-F238E27FC236}">
                <a16:creationId xmlns:a16="http://schemas.microsoft.com/office/drawing/2014/main" id="{FAEC13A6-30E0-AB4B-B910-6D8346DF0D2D}"/>
              </a:ext>
            </a:extLst>
          </p:cNvPr>
          <p:cNvPicPr>
            <a:picLocks noChangeAspect="1"/>
          </p:cNvPicPr>
          <p:nvPr/>
        </p:nvPicPr>
        <p:blipFill>
          <a:blip r:embed="rId4"/>
          <a:stretch>
            <a:fillRect/>
          </a:stretch>
        </p:blipFill>
        <p:spPr>
          <a:xfrm>
            <a:off x="6811232" y="4117258"/>
            <a:ext cx="1268627" cy="1268627"/>
          </a:xfrm>
          <a:prstGeom prst="rect">
            <a:avLst/>
          </a:prstGeom>
        </p:spPr>
      </p:pic>
      <p:pic>
        <p:nvPicPr>
          <p:cNvPr id="14" name="그림 13" descr="전자기기, 콤팩트디스크이(가) 표시된 사진&#10;&#10;자동 생성된 설명">
            <a:extLst>
              <a:ext uri="{FF2B5EF4-FFF2-40B4-BE49-F238E27FC236}">
                <a16:creationId xmlns:a16="http://schemas.microsoft.com/office/drawing/2014/main" id="{E15BAA86-1520-434B-AADA-B56729A92AD0}"/>
              </a:ext>
            </a:extLst>
          </p:cNvPr>
          <p:cNvPicPr>
            <a:picLocks noChangeAspect="1"/>
          </p:cNvPicPr>
          <p:nvPr/>
        </p:nvPicPr>
        <p:blipFill>
          <a:blip r:embed="rId5"/>
          <a:stretch>
            <a:fillRect/>
          </a:stretch>
        </p:blipFill>
        <p:spPr>
          <a:xfrm>
            <a:off x="8239516" y="3802117"/>
            <a:ext cx="1686051" cy="1685030"/>
          </a:xfrm>
          <a:prstGeom prst="rect">
            <a:avLst/>
          </a:prstGeom>
        </p:spPr>
      </p:pic>
      <p:pic>
        <p:nvPicPr>
          <p:cNvPr id="16" name="그림 15" descr="전자기기, 실내이(가) 표시된 사진&#10;&#10;자동 생성된 설명">
            <a:extLst>
              <a:ext uri="{FF2B5EF4-FFF2-40B4-BE49-F238E27FC236}">
                <a16:creationId xmlns:a16="http://schemas.microsoft.com/office/drawing/2014/main" id="{182F2E57-B4BF-8C4C-9DB6-A660B2234C3B}"/>
              </a:ext>
            </a:extLst>
          </p:cNvPr>
          <p:cNvPicPr>
            <a:picLocks noChangeAspect="1"/>
          </p:cNvPicPr>
          <p:nvPr/>
        </p:nvPicPr>
        <p:blipFill>
          <a:blip r:embed="rId6"/>
          <a:stretch>
            <a:fillRect/>
          </a:stretch>
        </p:blipFill>
        <p:spPr>
          <a:xfrm>
            <a:off x="9925567" y="4192579"/>
            <a:ext cx="1937950" cy="1211219"/>
          </a:xfrm>
          <a:prstGeom prst="rect">
            <a:avLst/>
          </a:prstGeom>
        </p:spPr>
      </p:pic>
    </p:spTree>
    <p:extLst>
      <p:ext uri="{BB962C8B-B14F-4D97-AF65-F5344CB8AC3E}">
        <p14:creationId xmlns:p14="http://schemas.microsoft.com/office/powerpoint/2010/main" val="156505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3" name="그림 12" descr="텍스트, 실내, 케이스이(가) 표시된 사진&#10;&#10;자동 생성된 설명">
            <a:extLst>
              <a:ext uri="{FF2B5EF4-FFF2-40B4-BE49-F238E27FC236}">
                <a16:creationId xmlns:a16="http://schemas.microsoft.com/office/drawing/2014/main" id="{8207EB9B-3FCC-8640-AC49-496D25006523}"/>
              </a:ext>
            </a:extLst>
          </p:cNvPr>
          <p:cNvPicPr>
            <a:picLocks noChangeAspect="1"/>
          </p:cNvPicPr>
          <p:nvPr/>
        </p:nvPicPr>
        <p:blipFill>
          <a:blip r:embed="rId2"/>
          <a:stretch>
            <a:fillRect/>
          </a:stretch>
        </p:blipFill>
        <p:spPr>
          <a:xfrm>
            <a:off x="1159823" y="3834800"/>
            <a:ext cx="2286000" cy="2286000"/>
          </a:xfrm>
          <a:prstGeom prst="rect">
            <a:avLst/>
          </a:prstGeom>
        </p:spPr>
      </p:pic>
      <p:pic>
        <p:nvPicPr>
          <p:cNvPr id="15" name="그림 14" descr="전자기기, 실내이(가) 표시된 사진&#10;&#10;자동 생성된 설명">
            <a:extLst>
              <a:ext uri="{FF2B5EF4-FFF2-40B4-BE49-F238E27FC236}">
                <a16:creationId xmlns:a16="http://schemas.microsoft.com/office/drawing/2014/main" id="{F9D62DCC-94D5-6B4B-8BC4-F7049EF12841}"/>
              </a:ext>
            </a:extLst>
          </p:cNvPr>
          <p:cNvPicPr>
            <a:picLocks noChangeAspect="1"/>
          </p:cNvPicPr>
          <p:nvPr/>
        </p:nvPicPr>
        <p:blipFill>
          <a:blip r:embed="rId3"/>
          <a:stretch>
            <a:fillRect/>
          </a:stretch>
        </p:blipFill>
        <p:spPr>
          <a:xfrm>
            <a:off x="8606328" y="3923848"/>
            <a:ext cx="2196952" cy="2196952"/>
          </a:xfrm>
          <a:prstGeom prst="rect">
            <a:avLst/>
          </a:prstGeom>
        </p:spPr>
      </p:pic>
      <p:sp>
        <p:nvSpPr>
          <p:cNvPr id="6" name="타원 5">
            <a:extLst>
              <a:ext uri="{FF2B5EF4-FFF2-40B4-BE49-F238E27FC236}">
                <a16:creationId xmlns:a16="http://schemas.microsoft.com/office/drawing/2014/main" id="{AB13453E-7C58-5B45-83FC-7C7AC7DCC0E8}"/>
              </a:ext>
            </a:extLst>
          </p:cNvPr>
          <p:cNvSpPr/>
          <p:nvPr/>
        </p:nvSpPr>
        <p:spPr>
          <a:xfrm>
            <a:off x="7994333"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1</a:t>
            </a:r>
            <a:endParaRPr kumimoji="1" lang="ko-Kore-KR" altLang="en-US" sz="3600" b="1"/>
          </a:p>
        </p:txBody>
      </p:sp>
      <p:sp>
        <p:nvSpPr>
          <p:cNvPr id="16" name="타원 15">
            <a:extLst>
              <a:ext uri="{FF2B5EF4-FFF2-40B4-BE49-F238E27FC236}">
                <a16:creationId xmlns:a16="http://schemas.microsoft.com/office/drawing/2014/main" id="{312C9ED0-EF88-4D4C-9B8C-57D7C56757CD}"/>
              </a:ext>
            </a:extLst>
          </p:cNvPr>
          <p:cNvSpPr/>
          <p:nvPr/>
        </p:nvSpPr>
        <p:spPr>
          <a:xfrm>
            <a:off x="8858996"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2</a:t>
            </a:r>
            <a:endParaRPr kumimoji="1" lang="ko-Kore-KR" altLang="en-US" sz="3600" b="1"/>
          </a:p>
        </p:txBody>
      </p:sp>
      <p:sp>
        <p:nvSpPr>
          <p:cNvPr id="18" name="타원 17">
            <a:extLst>
              <a:ext uri="{FF2B5EF4-FFF2-40B4-BE49-F238E27FC236}">
                <a16:creationId xmlns:a16="http://schemas.microsoft.com/office/drawing/2014/main" id="{619D4F18-DB73-2641-93AB-D1B5D7FBF653}"/>
              </a:ext>
            </a:extLst>
          </p:cNvPr>
          <p:cNvSpPr/>
          <p:nvPr/>
        </p:nvSpPr>
        <p:spPr>
          <a:xfrm>
            <a:off x="9723659"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3</a:t>
            </a:r>
            <a:endParaRPr kumimoji="1" lang="ko-Kore-KR" altLang="en-US" sz="3600" b="1"/>
          </a:p>
        </p:txBody>
      </p:sp>
      <p:sp>
        <p:nvSpPr>
          <p:cNvPr id="19" name="타원 18">
            <a:extLst>
              <a:ext uri="{FF2B5EF4-FFF2-40B4-BE49-F238E27FC236}">
                <a16:creationId xmlns:a16="http://schemas.microsoft.com/office/drawing/2014/main" id="{8CC5AE4A-95C9-7041-ACEC-44364F8BF928}"/>
              </a:ext>
            </a:extLst>
          </p:cNvPr>
          <p:cNvSpPr/>
          <p:nvPr/>
        </p:nvSpPr>
        <p:spPr>
          <a:xfrm>
            <a:off x="10588322"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4</a:t>
            </a:r>
            <a:endParaRPr kumimoji="1" lang="ko-Kore-KR" altLang="en-US" sz="3600" b="1"/>
          </a:p>
        </p:txBody>
      </p:sp>
      <p:sp>
        <p:nvSpPr>
          <p:cNvPr id="20" name="타원 19">
            <a:extLst>
              <a:ext uri="{FF2B5EF4-FFF2-40B4-BE49-F238E27FC236}">
                <a16:creationId xmlns:a16="http://schemas.microsoft.com/office/drawing/2014/main" id="{2E3FEEE1-8244-2F40-8A82-83004BE33DD6}"/>
              </a:ext>
            </a:extLst>
          </p:cNvPr>
          <p:cNvSpPr/>
          <p:nvPr/>
        </p:nvSpPr>
        <p:spPr>
          <a:xfrm>
            <a:off x="7994333"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A</a:t>
            </a:r>
            <a:endParaRPr kumimoji="1" lang="ko-Kore-KR" altLang="en-US" sz="3600" b="1"/>
          </a:p>
        </p:txBody>
      </p:sp>
      <p:sp>
        <p:nvSpPr>
          <p:cNvPr id="21" name="타원 20">
            <a:extLst>
              <a:ext uri="{FF2B5EF4-FFF2-40B4-BE49-F238E27FC236}">
                <a16:creationId xmlns:a16="http://schemas.microsoft.com/office/drawing/2014/main" id="{9185F217-617B-EB40-8E04-1271B7DBF1CC}"/>
              </a:ext>
            </a:extLst>
          </p:cNvPr>
          <p:cNvSpPr/>
          <p:nvPr/>
        </p:nvSpPr>
        <p:spPr>
          <a:xfrm>
            <a:off x="8860867"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B</a:t>
            </a:r>
            <a:endParaRPr kumimoji="1" lang="ko-Kore-KR" altLang="en-US" sz="3600" b="1"/>
          </a:p>
        </p:txBody>
      </p:sp>
      <p:sp>
        <p:nvSpPr>
          <p:cNvPr id="22" name="타원 21">
            <a:extLst>
              <a:ext uri="{FF2B5EF4-FFF2-40B4-BE49-F238E27FC236}">
                <a16:creationId xmlns:a16="http://schemas.microsoft.com/office/drawing/2014/main" id="{9364571C-4C75-ED4E-BB60-A93D93A4DF33}"/>
              </a:ext>
            </a:extLst>
          </p:cNvPr>
          <p:cNvSpPr/>
          <p:nvPr/>
        </p:nvSpPr>
        <p:spPr>
          <a:xfrm>
            <a:off x="9723659"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C</a:t>
            </a:r>
            <a:endParaRPr kumimoji="1" lang="ko-Kore-KR" altLang="en-US" sz="3600" b="1"/>
          </a:p>
        </p:txBody>
      </p:sp>
      <p:sp>
        <p:nvSpPr>
          <p:cNvPr id="23" name="타원 22">
            <a:extLst>
              <a:ext uri="{FF2B5EF4-FFF2-40B4-BE49-F238E27FC236}">
                <a16:creationId xmlns:a16="http://schemas.microsoft.com/office/drawing/2014/main" id="{A990992C-5EA0-6E48-8FE4-826C4F579A6C}"/>
              </a:ext>
            </a:extLst>
          </p:cNvPr>
          <p:cNvSpPr/>
          <p:nvPr/>
        </p:nvSpPr>
        <p:spPr>
          <a:xfrm>
            <a:off x="10588322" y="5007607"/>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D</a:t>
            </a:r>
            <a:endParaRPr kumimoji="1" lang="ko-Kore-KR" altLang="en-US" sz="3600" b="1"/>
          </a:p>
        </p:txBody>
      </p:sp>
      <p:sp>
        <p:nvSpPr>
          <p:cNvPr id="24" name="TextBox 23">
            <a:extLst>
              <a:ext uri="{FF2B5EF4-FFF2-40B4-BE49-F238E27FC236}">
                <a16:creationId xmlns:a16="http://schemas.microsoft.com/office/drawing/2014/main" id="{A624E8CE-B073-0941-8040-E2115FFF9644}"/>
              </a:ext>
            </a:extLst>
          </p:cNvPr>
          <p:cNvSpPr txBox="1"/>
          <p:nvPr/>
        </p:nvSpPr>
        <p:spPr>
          <a:xfrm>
            <a:off x="1013424" y="1223044"/>
            <a:ext cx="10821224" cy="2126864"/>
          </a:xfrm>
          <a:prstGeom prst="rect">
            <a:avLst/>
          </a:prstGeom>
          <a:noFill/>
        </p:spPr>
        <p:txBody>
          <a:bodyPr wrap="square" rtlCol="0">
            <a:spAutoFit/>
          </a:bodyPr>
          <a:lstStyle/>
          <a:p>
            <a:pPr>
              <a:lnSpc>
                <a:spcPct val="150000"/>
              </a:lnSpc>
            </a:pPr>
            <a:r>
              <a:rPr kumimoji="1" lang="en-US" altLang="ko-Kore-KR"/>
              <a:t>•</a:t>
            </a:r>
            <a:r>
              <a:rPr kumimoji="1" lang="ko-KR" altLang="en-US"/>
              <a:t> </a:t>
            </a:r>
            <a:r>
              <a:rPr kumimoji="1" lang="en-US" altLang="ko-KR"/>
              <a:t>What is Cache?</a:t>
            </a:r>
            <a:r>
              <a:rPr kumimoji="1" lang="ko-KR" altLang="en-US"/>
              <a:t> </a:t>
            </a:r>
            <a:endParaRPr kumimoji="1" lang="en-US" altLang="ko-KR"/>
          </a:p>
          <a:p>
            <a:pPr>
              <a:lnSpc>
                <a:spcPct val="150000"/>
              </a:lnSpc>
            </a:pPr>
            <a:r>
              <a:rPr kumimoji="1" lang="ko-KR" altLang="en-US"/>
              <a:t>   </a:t>
            </a:r>
            <a:r>
              <a:rPr kumimoji="1" lang="en-US" altLang="ko-KR"/>
              <a:t>-</a:t>
            </a:r>
            <a:r>
              <a:rPr kumimoji="1" lang="ko-KR" altLang="en-US"/>
              <a:t> </a:t>
            </a:r>
            <a:r>
              <a:rPr lang="en" altLang="ko-Kore-KR"/>
              <a:t>A cache is a </a:t>
            </a:r>
            <a:r>
              <a:rPr lang="en-US" altLang="ko-KR"/>
              <a:t>storage </a:t>
            </a:r>
            <a:r>
              <a:rPr lang="en" altLang="ko-Kore-KR"/>
              <a:t>device that helps you access information faster than usual</a:t>
            </a:r>
            <a:endParaRPr lang="ko-Kore-KR" altLang="en-US"/>
          </a:p>
          <a:p>
            <a:pPr>
              <a:lnSpc>
                <a:spcPct val="150000"/>
              </a:lnSpc>
            </a:pPr>
            <a:r>
              <a:rPr kumimoji="1" lang="ko-KR" altLang="en-US"/>
              <a:t>   </a:t>
            </a:r>
            <a:r>
              <a:rPr kumimoji="1" lang="en-US" altLang="ko-KR"/>
              <a:t>-</a:t>
            </a:r>
            <a:r>
              <a:rPr kumimoji="1" lang="ko-KR" altLang="en-US"/>
              <a:t> </a:t>
            </a:r>
            <a:r>
              <a:rPr lang="en" altLang="ko-Kore-KR">
                <a:solidFill>
                  <a:srgbClr val="000000"/>
                </a:solidFill>
                <a:latin typeface="Noto Sans" panose="020B0502040504020204" pitchFamily="34" charset="0"/>
              </a:rPr>
              <a:t>It is used to deal with processor-memory gaps.</a:t>
            </a:r>
          </a:p>
          <a:p>
            <a:pPr>
              <a:lnSpc>
                <a:spcPct val="150000"/>
              </a:lnSpc>
            </a:pPr>
            <a:r>
              <a:rPr lang="en" altLang="ko-Kore-KR">
                <a:solidFill>
                  <a:srgbClr val="000000"/>
                </a:solidFill>
                <a:latin typeface="Noto Sans" panose="020B0502040504020204" pitchFamily="34" charset="0"/>
              </a:rPr>
              <a:t>   - </a:t>
            </a:r>
            <a:r>
              <a:rPr lang="en-US" altLang="ko-Kore-KR"/>
              <a:t>Caches </a:t>
            </a:r>
            <a:r>
              <a:rPr lang="ko-Kore-KR" altLang="en-US"/>
              <a:t>serve as temporary staging areas for information that the processor is likely to need in the nea</a:t>
            </a:r>
            <a:r>
              <a:rPr lang="en-US" altLang="ko-Kore-KR"/>
              <a:t>r</a:t>
            </a:r>
            <a:r>
              <a:rPr lang="ko-KR" altLang="en-US"/>
              <a:t> </a:t>
            </a:r>
            <a:endParaRPr lang="en-US" altLang="ko-KR"/>
          </a:p>
          <a:p>
            <a:pPr>
              <a:lnSpc>
                <a:spcPct val="150000"/>
              </a:lnSpc>
            </a:pPr>
            <a:r>
              <a:rPr lang="ko-KR" altLang="en-US"/>
              <a:t>      </a:t>
            </a:r>
            <a:r>
              <a:rPr lang="ko-Kore-KR" altLang="en-US"/>
              <a:t>future.</a:t>
            </a:r>
            <a:r>
              <a:rPr lang="en-US" altLang="ko-Kore-KR"/>
              <a:t>(</a:t>
            </a:r>
            <a:r>
              <a:rPr lang="en-US" altLang="ko-KR"/>
              <a:t>locality)</a:t>
            </a:r>
            <a:endParaRPr kumimoji="1" lang="en-US" altLang="ko-KR"/>
          </a:p>
        </p:txBody>
      </p:sp>
      <p:sp>
        <p:nvSpPr>
          <p:cNvPr id="25" name="TextBox 24">
            <a:extLst>
              <a:ext uri="{FF2B5EF4-FFF2-40B4-BE49-F238E27FC236}">
                <a16:creationId xmlns:a16="http://schemas.microsoft.com/office/drawing/2014/main" id="{34188514-029B-CD4D-B043-9D55FE78A359}"/>
              </a:ext>
            </a:extLst>
          </p:cNvPr>
          <p:cNvSpPr txBox="1"/>
          <p:nvPr/>
        </p:nvSpPr>
        <p:spPr>
          <a:xfrm>
            <a:off x="4807452" y="89417"/>
            <a:ext cx="2577094" cy="461665"/>
          </a:xfrm>
          <a:prstGeom prst="rect">
            <a:avLst/>
          </a:prstGeom>
          <a:noFill/>
        </p:spPr>
        <p:txBody>
          <a:bodyPr wrap="square" rtlCol="0">
            <a:spAutoFit/>
          </a:bodyPr>
          <a:lstStyle/>
          <a:p>
            <a:r>
              <a:rPr kumimoji="1" lang="en-US" altLang="ko-Kore-KR" sz="2400"/>
              <a:t>1.5 Caches Matter</a:t>
            </a:r>
            <a:endParaRPr kumimoji="1" lang="ko-Kore-KR" altLang="en-US" sz="2400"/>
          </a:p>
        </p:txBody>
      </p:sp>
    </p:spTree>
    <p:extLst>
      <p:ext uri="{BB962C8B-B14F-4D97-AF65-F5344CB8AC3E}">
        <p14:creationId xmlns:p14="http://schemas.microsoft.com/office/powerpoint/2010/main" val="979438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3" name="그림 12" descr="텍스트, 실내, 케이스이(가) 표시된 사진&#10;&#10;자동 생성된 설명">
            <a:extLst>
              <a:ext uri="{FF2B5EF4-FFF2-40B4-BE49-F238E27FC236}">
                <a16:creationId xmlns:a16="http://schemas.microsoft.com/office/drawing/2014/main" id="{8207EB9B-3FCC-8640-AC49-496D25006523}"/>
              </a:ext>
            </a:extLst>
          </p:cNvPr>
          <p:cNvPicPr>
            <a:picLocks noChangeAspect="1"/>
          </p:cNvPicPr>
          <p:nvPr/>
        </p:nvPicPr>
        <p:blipFill>
          <a:blip r:embed="rId2"/>
          <a:stretch>
            <a:fillRect/>
          </a:stretch>
        </p:blipFill>
        <p:spPr>
          <a:xfrm>
            <a:off x="1159823" y="3834800"/>
            <a:ext cx="2286000" cy="2286000"/>
          </a:xfrm>
          <a:prstGeom prst="rect">
            <a:avLst/>
          </a:prstGeom>
        </p:spPr>
      </p:pic>
      <p:pic>
        <p:nvPicPr>
          <p:cNvPr id="15" name="그림 14" descr="전자기기, 실내이(가) 표시된 사진&#10;&#10;자동 생성된 설명">
            <a:extLst>
              <a:ext uri="{FF2B5EF4-FFF2-40B4-BE49-F238E27FC236}">
                <a16:creationId xmlns:a16="http://schemas.microsoft.com/office/drawing/2014/main" id="{F9D62DCC-94D5-6B4B-8BC4-F7049EF12841}"/>
              </a:ext>
            </a:extLst>
          </p:cNvPr>
          <p:cNvPicPr>
            <a:picLocks noChangeAspect="1"/>
          </p:cNvPicPr>
          <p:nvPr/>
        </p:nvPicPr>
        <p:blipFill>
          <a:blip r:embed="rId3"/>
          <a:stretch>
            <a:fillRect/>
          </a:stretch>
        </p:blipFill>
        <p:spPr>
          <a:xfrm>
            <a:off x="8606328" y="3923848"/>
            <a:ext cx="2196952" cy="2196952"/>
          </a:xfrm>
          <a:prstGeom prst="rect">
            <a:avLst/>
          </a:prstGeom>
        </p:spPr>
      </p:pic>
      <p:sp>
        <p:nvSpPr>
          <p:cNvPr id="6" name="타원 5">
            <a:extLst>
              <a:ext uri="{FF2B5EF4-FFF2-40B4-BE49-F238E27FC236}">
                <a16:creationId xmlns:a16="http://schemas.microsoft.com/office/drawing/2014/main" id="{AB13453E-7C58-5B45-83FC-7C7AC7DCC0E8}"/>
              </a:ext>
            </a:extLst>
          </p:cNvPr>
          <p:cNvSpPr/>
          <p:nvPr/>
        </p:nvSpPr>
        <p:spPr>
          <a:xfrm>
            <a:off x="7994333"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1</a:t>
            </a:r>
            <a:endParaRPr kumimoji="1" lang="ko-Kore-KR" altLang="en-US" sz="3600" b="1"/>
          </a:p>
        </p:txBody>
      </p:sp>
      <p:sp>
        <p:nvSpPr>
          <p:cNvPr id="16" name="타원 15">
            <a:extLst>
              <a:ext uri="{FF2B5EF4-FFF2-40B4-BE49-F238E27FC236}">
                <a16:creationId xmlns:a16="http://schemas.microsoft.com/office/drawing/2014/main" id="{312C9ED0-EF88-4D4C-9B8C-57D7C56757CD}"/>
              </a:ext>
            </a:extLst>
          </p:cNvPr>
          <p:cNvSpPr/>
          <p:nvPr/>
        </p:nvSpPr>
        <p:spPr>
          <a:xfrm>
            <a:off x="1491223"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2</a:t>
            </a:r>
            <a:endParaRPr kumimoji="1" lang="ko-Kore-KR" altLang="en-US" sz="3600" b="1"/>
          </a:p>
        </p:txBody>
      </p:sp>
      <p:sp>
        <p:nvSpPr>
          <p:cNvPr id="18" name="타원 17">
            <a:extLst>
              <a:ext uri="{FF2B5EF4-FFF2-40B4-BE49-F238E27FC236}">
                <a16:creationId xmlns:a16="http://schemas.microsoft.com/office/drawing/2014/main" id="{619D4F18-DB73-2641-93AB-D1B5D7FBF653}"/>
              </a:ext>
            </a:extLst>
          </p:cNvPr>
          <p:cNvSpPr/>
          <p:nvPr/>
        </p:nvSpPr>
        <p:spPr>
          <a:xfrm>
            <a:off x="9723659"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3</a:t>
            </a:r>
            <a:endParaRPr kumimoji="1" lang="ko-Kore-KR" altLang="en-US" sz="3600" b="1"/>
          </a:p>
        </p:txBody>
      </p:sp>
      <p:sp>
        <p:nvSpPr>
          <p:cNvPr id="19" name="타원 18">
            <a:extLst>
              <a:ext uri="{FF2B5EF4-FFF2-40B4-BE49-F238E27FC236}">
                <a16:creationId xmlns:a16="http://schemas.microsoft.com/office/drawing/2014/main" id="{8CC5AE4A-95C9-7041-ACEC-44364F8BF928}"/>
              </a:ext>
            </a:extLst>
          </p:cNvPr>
          <p:cNvSpPr/>
          <p:nvPr/>
        </p:nvSpPr>
        <p:spPr>
          <a:xfrm>
            <a:off x="10588322"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4</a:t>
            </a:r>
            <a:endParaRPr kumimoji="1" lang="ko-Kore-KR" altLang="en-US" sz="3600" b="1"/>
          </a:p>
        </p:txBody>
      </p:sp>
      <p:sp>
        <p:nvSpPr>
          <p:cNvPr id="20" name="타원 19">
            <a:extLst>
              <a:ext uri="{FF2B5EF4-FFF2-40B4-BE49-F238E27FC236}">
                <a16:creationId xmlns:a16="http://schemas.microsoft.com/office/drawing/2014/main" id="{2E3FEEE1-8244-2F40-8A82-83004BE33DD6}"/>
              </a:ext>
            </a:extLst>
          </p:cNvPr>
          <p:cNvSpPr/>
          <p:nvPr/>
        </p:nvSpPr>
        <p:spPr>
          <a:xfrm>
            <a:off x="7994333"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A</a:t>
            </a:r>
            <a:endParaRPr kumimoji="1" lang="ko-Kore-KR" altLang="en-US" sz="3600" b="1"/>
          </a:p>
        </p:txBody>
      </p:sp>
      <p:sp>
        <p:nvSpPr>
          <p:cNvPr id="21" name="타원 20">
            <a:extLst>
              <a:ext uri="{FF2B5EF4-FFF2-40B4-BE49-F238E27FC236}">
                <a16:creationId xmlns:a16="http://schemas.microsoft.com/office/drawing/2014/main" id="{9185F217-617B-EB40-8E04-1271B7DBF1CC}"/>
              </a:ext>
            </a:extLst>
          </p:cNvPr>
          <p:cNvSpPr/>
          <p:nvPr/>
        </p:nvSpPr>
        <p:spPr>
          <a:xfrm>
            <a:off x="8860867"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B</a:t>
            </a:r>
            <a:endParaRPr kumimoji="1" lang="ko-Kore-KR" altLang="en-US" sz="3600" b="1"/>
          </a:p>
        </p:txBody>
      </p:sp>
      <p:sp>
        <p:nvSpPr>
          <p:cNvPr id="22" name="타원 21">
            <a:extLst>
              <a:ext uri="{FF2B5EF4-FFF2-40B4-BE49-F238E27FC236}">
                <a16:creationId xmlns:a16="http://schemas.microsoft.com/office/drawing/2014/main" id="{9364571C-4C75-ED4E-BB60-A93D93A4DF33}"/>
              </a:ext>
            </a:extLst>
          </p:cNvPr>
          <p:cNvSpPr/>
          <p:nvPr/>
        </p:nvSpPr>
        <p:spPr>
          <a:xfrm>
            <a:off x="9723659"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C</a:t>
            </a:r>
            <a:endParaRPr kumimoji="1" lang="ko-Kore-KR" altLang="en-US" sz="3600" b="1"/>
          </a:p>
        </p:txBody>
      </p:sp>
      <p:sp>
        <p:nvSpPr>
          <p:cNvPr id="23" name="타원 22">
            <a:extLst>
              <a:ext uri="{FF2B5EF4-FFF2-40B4-BE49-F238E27FC236}">
                <a16:creationId xmlns:a16="http://schemas.microsoft.com/office/drawing/2014/main" id="{A990992C-5EA0-6E48-8FE4-826C4F579A6C}"/>
              </a:ext>
            </a:extLst>
          </p:cNvPr>
          <p:cNvSpPr/>
          <p:nvPr/>
        </p:nvSpPr>
        <p:spPr>
          <a:xfrm>
            <a:off x="10588322" y="5007607"/>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D</a:t>
            </a:r>
            <a:endParaRPr kumimoji="1" lang="ko-Kore-KR" altLang="en-US" sz="3600" b="1"/>
          </a:p>
        </p:txBody>
      </p:sp>
      <p:sp>
        <p:nvSpPr>
          <p:cNvPr id="24" name="TextBox 23">
            <a:extLst>
              <a:ext uri="{FF2B5EF4-FFF2-40B4-BE49-F238E27FC236}">
                <a16:creationId xmlns:a16="http://schemas.microsoft.com/office/drawing/2014/main" id="{5FC26BBF-712A-444C-BB5E-9F4FF3000510}"/>
              </a:ext>
            </a:extLst>
          </p:cNvPr>
          <p:cNvSpPr txBox="1"/>
          <p:nvPr/>
        </p:nvSpPr>
        <p:spPr>
          <a:xfrm>
            <a:off x="1013424" y="1223044"/>
            <a:ext cx="10821224" cy="2126864"/>
          </a:xfrm>
          <a:prstGeom prst="rect">
            <a:avLst/>
          </a:prstGeom>
          <a:noFill/>
        </p:spPr>
        <p:txBody>
          <a:bodyPr wrap="square" rtlCol="0">
            <a:spAutoFit/>
          </a:bodyPr>
          <a:lstStyle/>
          <a:p>
            <a:pPr>
              <a:lnSpc>
                <a:spcPct val="150000"/>
              </a:lnSpc>
            </a:pPr>
            <a:r>
              <a:rPr kumimoji="1" lang="en-US" altLang="ko-Kore-KR"/>
              <a:t>•</a:t>
            </a:r>
            <a:r>
              <a:rPr kumimoji="1" lang="ko-KR" altLang="en-US"/>
              <a:t> </a:t>
            </a:r>
            <a:r>
              <a:rPr kumimoji="1" lang="en-US" altLang="ko-KR"/>
              <a:t>What is Cache?</a:t>
            </a:r>
            <a:r>
              <a:rPr kumimoji="1" lang="ko-KR" altLang="en-US"/>
              <a:t> </a:t>
            </a:r>
            <a:endParaRPr kumimoji="1" lang="en-US" altLang="ko-KR"/>
          </a:p>
          <a:p>
            <a:pPr>
              <a:lnSpc>
                <a:spcPct val="150000"/>
              </a:lnSpc>
            </a:pPr>
            <a:r>
              <a:rPr kumimoji="1" lang="ko-KR" altLang="en-US"/>
              <a:t>   </a:t>
            </a:r>
            <a:r>
              <a:rPr kumimoji="1" lang="en-US" altLang="ko-KR"/>
              <a:t>-</a:t>
            </a:r>
            <a:r>
              <a:rPr kumimoji="1" lang="ko-KR" altLang="en-US"/>
              <a:t> </a:t>
            </a:r>
            <a:r>
              <a:rPr lang="en" altLang="ko-Kore-KR"/>
              <a:t>A cache is a </a:t>
            </a:r>
            <a:r>
              <a:rPr lang="en-US" altLang="ko-KR"/>
              <a:t>storage </a:t>
            </a:r>
            <a:r>
              <a:rPr lang="en" altLang="ko-Kore-KR"/>
              <a:t>device that helps you access information faster than usual</a:t>
            </a:r>
            <a:endParaRPr lang="ko-Kore-KR" altLang="en-US"/>
          </a:p>
          <a:p>
            <a:pPr>
              <a:lnSpc>
                <a:spcPct val="150000"/>
              </a:lnSpc>
            </a:pPr>
            <a:r>
              <a:rPr kumimoji="1" lang="ko-KR" altLang="en-US"/>
              <a:t>   </a:t>
            </a:r>
            <a:r>
              <a:rPr kumimoji="1" lang="en-US" altLang="ko-KR"/>
              <a:t>-</a:t>
            </a:r>
            <a:r>
              <a:rPr kumimoji="1" lang="ko-KR" altLang="en-US"/>
              <a:t> </a:t>
            </a:r>
            <a:r>
              <a:rPr lang="en" altLang="ko-Kore-KR">
                <a:solidFill>
                  <a:srgbClr val="000000"/>
                </a:solidFill>
                <a:latin typeface="Noto Sans" panose="020B0502040504020204" pitchFamily="34" charset="0"/>
              </a:rPr>
              <a:t>It is used to deal with processor-memory gaps.</a:t>
            </a:r>
          </a:p>
          <a:p>
            <a:pPr>
              <a:lnSpc>
                <a:spcPct val="150000"/>
              </a:lnSpc>
            </a:pPr>
            <a:r>
              <a:rPr lang="en" altLang="ko-Kore-KR">
                <a:solidFill>
                  <a:srgbClr val="000000"/>
                </a:solidFill>
                <a:latin typeface="Noto Sans" panose="020B0502040504020204" pitchFamily="34" charset="0"/>
              </a:rPr>
              <a:t>   - </a:t>
            </a:r>
            <a:r>
              <a:rPr lang="en-US" altLang="ko-Kore-KR"/>
              <a:t>Caches </a:t>
            </a:r>
            <a:r>
              <a:rPr lang="ko-Kore-KR" altLang="en-US"/>
              <a:t>serve as temporary staging areas for information that the processor is likely to need in the nea</a:t>
            </a:r>
            <a:r>
              <a:rPr lang="en-US" altLang="ko-Kore-KR"/>
              <a:t>r</a:t>
            </a:r>
            <a:r>
              <a:rPr lang="ko-KR" altLang="en-US"/>
              <a:t> </a:t>
            </a:r>
            <a:endParaRPr lang="en-US" altLang="ko-KR"/>
          </a:p>
          <a:p>
            <a:pPr>
              <a:lnSpc>
                <a:spcPct val="150000"/>
              </a:lnSpc>
            </a:pPr>
            <a:r>
              <a:rPr lang="ko-KR" altLang="en-US"/>
              <a:t>      </a:t>
            </a:r>
            <a:r>
              <a:rPr lang="ko-Kore-KR" altLang="en-US"/>
              <a:t>future.</a:t>
            </a:r>
            <a:r>
              <a:rPr lang="en-US" altLang="ko-Kore-KR"/>
              <a:t>(</a:t>
            </a:r>
            <a:r>
              <a:rPr lang="en-US" altLang="ko-KR"/>
              <a:t>locality)</a:t>
            </a:r>
            <a:endParaRPr kumimoji="1" lang="en-US" altLang="ko-KR"/>
          </a:p>
        </p:txBody>
      </p:sp>
      <p:sp>
        <p:nvSpPr>
          <p:cNvPr id="25" name="TextBox 24">
            <a:extLst>
              <a:ext uri="{FF2B5EF4-FFF2-40B4-BE49-F238E27FC236}">
                <a16:creationId xmlns:a16="http://schemas.microsoft.com/office/drawing/2014/main" id="{363A6548-F0B0-CD45-AC05-16F8D7F507FD}"/>
              </a:ext>
            </a:extLst>
          </p:cNvPr>
          <p:cNvSpPr txBox="1"/>
          <p:nvPr/>
        </p:nvSpPr>
        <p:spPr>
          <a:xfrm>
            <a:off x="4807452" y="89417"/>
            <a:ext cx="2577094" cy="461665"/>
          </a:xfrm>
          <a:prstGeom prst="rect">
            <a:avLst/>
          </a:prstGeom>
          <a:noFill/>
        </p:spPr>
        <p:txBody>
          <a:bodyPr wrap="square" rtlCol="0">
            <a:spAutoFit/>
          </a:bodyPr>
          <a:lstStyle/>
          <a:p>
            <a:r>
              <a:rPr kumimoji="1" lang="en-US" altLang="ko-Kore-KR" sz="2400"/>
              <a:t>1.5 Caches Matter</a:t>
            </a:r>
            <a:endParaRPr kumimoji="1" lang="ko-Kore-KR" altLang="en-US" sz="2400"/>
          </a:p>
        </p:txBody>
      </p:sp>
    </p:spTree>
    <p:extLst>
      <p:ext uri="{BB962C8B-B14F-4D97-AF65-F5344CB8AC3E}">
        <p14:creationId xmlns:p14="http://schemas.microsoft.com/office/powerpoint/2010/main" val="4209037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3" name="그림 12" descr="텍스트, 실내, 케이스이(가) 표시된 사진&#10;&#10;자동 생성된 설명">
            <a:extLst>
              <a:ext uri="{FF2B5EF4-FFF2-40B4-BE49-F238E27FC236}">
                <a16:creationId xmlns:a16="http://schemas.microsoft.com/office/drawing/2014/main" id="{8207EB9B-3FCC-8640-AC49-496D25006523}"/>
              </a:ext>
            </a:extLst>
          </p:cNvPr>
          <p:cNvPicPr>
            <a:picLocks noChangeAspect="1"/>
          </p:cNvPicPr>
          <p:nvPr/>
        </p:nvPicPr>
        <p:blipFill>
          <a:blip r:embed="rId2"/>
          <a:stretch>
            <a:fillRect/>
          </a:stretch>
        </p:blipFill>
        <p:spPr>
          <a:xfrm>
            <a:off x="1159823" y="3834800"/>
            <a:ext cx="2286000" cy="2286000"/>
          </a:xfrm>
          <a:prstGeom prst="rect">
            <a:avLst/>
          </a:prstGeom>
        </p:spPr>
      </p:pic>
      <p:pic>
        <p:nvPicPr>
          <p:cNvPr id="15" name="그림 14" descr="전자기기, 실내이(가) 표시된 사진&#10;&#10;자동 생성된 설명">
            <a:extLst>
              <a:ext uri="{FF2B5EF4-FFF2-40B4-BE49-F238E27FC236}">
                <a16:creationId xmlns:a16="http://schemas.microsoft.com/office/drawing/2014/main" id="{F9D62DCC-94D5-6B4B-8BC4-F7049EF12841}"/>
              </a:ext>
            </a:extLst>
          </p:cNvPr>
          <p:cNvPicPr>
            <a:picLocks noChangeAspect="1"/>
          </p:cNvPicPr>
          <p:nvPr/>
        </p:nvPicPr>
        <p:blipFill>
          <a:blip r:embed="rId3"/>
          <a:stretch>
            <a:fillRect/>
          </a:stretch>
        </p:blipFill>
        <p:spPr>
          <a:xfrm>
            <a:off x="8606328" y="3923848"/>
            <a:ext cx="2196952" cy="2196952"/>
          </a:xfrm>
          <a:prstGeom prst="rect">
            <a:avLst/>
          </a:prstGeom>
        </p:spPr>
      </p:pic>
      <p:sp>
        <p:nvSpPr>
          <p:cNvPr id="6" name="타원 5">
            <a:extLst>
              <a:ext uri="{FF2B5EF4-FFF2-40B4-BE49-F238E27FC236}">
                <a16:creationId xmlns:a16="http://schemas.microsoft.com/office/drawing/2014/main" id="{AB13453E-7C58-5B45-83FC-7C7AC7DCC0E8}"/>
              </a:ext>
            </a:extLst>
          </p:cNvPr>
          <p:cNvSpPr/>
          <p:nvPr/>
        </p:nvSpPr>
        <p:spPr>
          <a:xfrm>
            <a:off x="7994333"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1</a:t>
            </a:r>
            <a:endParaRPr kumimoji="1" lang="ko-Kore-KR" altLang="en-US" sz="3600" b="1"/>
          </a:p>
        </p:txBody>
      </p:sp>
      <p:sp>
        <p:nvSpPr>
          <p:cNvPr id="16" name="타원 15">
            <a:extLst>
              <a:ext uri="{FF2B5EF4-FFF2-40B4-BE49-F238E27FC236}">
                <a16:creationId xmlns:a16="http://schemas.microsoft.com/office/drawing/2014/main" id="{312C9ED0-EF88-4D4C-9B8C-57D7C56757CD}"/>
              </a:ext>
            </a:extLst>
          </p:cNvPr>
          <p:cNvSpPr/>
          <p:nvPr/>
        </p:nvSpPr>
        <p:spPr>
          <a:xfrm>
            <a:off x="1491223"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2</a:t>
            </a:r>
            <a:endParaRPr kumimoji="1" lang="ko-Kore-KR" altLang="en-US" sz="3600" b="1"/>
          </a:p>
        </p:txBody>
      </p:sp>
      <p:sp>
        <p:nvSpPr>
          <p:cNvPr id="18" name="타원 17">
            <a:extLst>
              <a:ext uri="{FF2B5EF4-FFF2-40B4-BE49-F238E27FC236}">
                <a16:creationId xmlns:a16="http://schemas.microsoft.com/office/drawing/2014/main" id="{619D4F18-DB73-2641-93AB-D1B5D7FBF653}"/>
              </a:ext>
            </a:extLst>
          </p:cNvPr>
          <p:cNvSpPr/>
          <p:nvPr/>
        </p:nvSpPr>
        <p:spPr>
          <a:xfrm>
            <a:off x="2382417"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3</a:t>
            </a:r>
            <a:endParaRPr kumimoji="1" lang="ko-Kore-KR" altLang="en-US" sz="3600" b="1"/>
          </a:p>
        </p:txBody>
      </p:sp>
      <p:sp>
        <p:nvSpPr>
          <p:cNvPr id="19" name="타원 18">
            <a:extLst>
              <a:ext uri="{FF2B5EF4-FFF2-40B4-BE49-F238E27FC236}">
                <a16:creationId xmlns:a16="http://schemas.microsoft.com/office/drawing/2014/main" id="{8CC5AE4A-95C9-7041-ACEC-44364F8BF928}"/>
              </a:ext>
            </a:extLst>
          </p:cNvPr>
          <p:cNvSpPr/>
          <p:nvPr/>
        </p:nvSpPr>
        <p:spPr>
          <a:xfrm>
            <a:off x="10588322"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4</a:t>
            </a:r>
            <a:endParaRPr kumimoji="1" lang="ko-Kore-KR" altLang="en-US" sz="3600" b="1"/>
          </a:p>
        </p:txBody>
      </p:sp>
      <p:sp>
        <p:nvSpPr>
          <p:cNvPr id="20" name="타원 19">
            <a:extLst>
              <a:ext uri="{FF2B5EF4-FFF2-40B4-BE49-F238E27FC236}">
                <a16:creationId xmlns:a16="http://schemas.microsoft.com/office/drawing/2014/main" id="{2E3FEEE1-8244-2F40-8A82-83004BE33DD6}"/>
              </a:ext>
            </a:extLst>
          </p:cNvPr>
          <p:cNvSpPr/>
          <p:nvPr/>
        </p:nvSpPr>
        <p:spPr>
          <a:xfrm>
            <a:off x="7994333"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A</a:t>
            </a:r>
            <a:endParaRPr kumimoji="1" lang="ko-Kore-KR" altLang="en-US" sz="3600" b="1"/>
          </a:p>
        </p:txBody>
      </p:sp>
      <p:sp>
        <p:nvSpPr>
          <p:cNvPr id="21" name="타원 20">
            <a:extLst>
              <a:ext uri="{FF2B5EF4-FFF2-40B4-BE49-F238E27FC236}">
                <a16:creationId xmlns:a16="http://schemas.microsoft.com/office/drawing/2014/main" id="{9185F217-617B-EB40-8E04-1271B7DBF1CC}"/>
              </a:ext>
            </a:extLst>
          </p:cNvPr>
          <p:cNvSpPr/>
          <p:nvPr/>
        </p:nvSpPr>
        <p:spPr>
          <a:xfrm>
            <a:off x="8860867"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B</a:t>
            </a:r>
            <a:endParaRPr kumimoji="1" lang="ko-Kore-KR" altLang="en-US" sz="3600" b="1"/>
          </a:p>
        </p:txBody>
      </p:sp>
      <p:sp>
        <p:nvSpPr>
          <p:cNvPr id="22" name="타원 21">
            <a:extLst>
              <a:ext uri="{FF2B5EF4-FFF2-40B4-BE49-F238E27FC236}">
                <a16:creationId xmlns:a16="http://schemas.microsoft.com/office/drawing/2014/main" id="{9364571C-4C75-ED4E-BB60-A93D93A4DF33}"/>
              </a:ext>
            </a:extLst>
          </p:cNvPr>
          <p:cNvSpPr/>
          <p:nvPr/>
        </p:nvSpPr>
        <p:spPr>
          <a:xfrm>
            <a:off x="9723659"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C</a:t>
            </a:r>
            <a:endParaRPr kumimoji="1" lang="ko-Kore-KR" altLang="en-US" sz="3600" b="1"/>
          </a:p>
        </p:txBody>
      </p:sp>
      <p:sp>
        <p:nvSpPr>
          <p:cNvPr id="23" name="타원 22">
            <a:extLst>
              <a:ext uri="{FF2B5EF4-FFF2-40B4-BE49-F238E27FC236}">
                <a16:creationId xmlns:a16="http://schemas.microsoft.com/office/drawing/2014/main" id="{A990992C-5EA0-6E48-8FE4-826C4F579A6C}"/>
              </a:ext>
            </a:extLst>
          </p:cNvPr>
          <p:cNvSpPr/>
          <p:nvPr/>
        </p:nvSpPr>
        <p:spPr>
          <a:xfrm>
            <a:off x="10588322" y="5007607"/>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D</a:t>
            </a:r>
            <a:endParaRPr kumimoji="1" lang="ko-Kore-KR" altLang="en-US" sz="3600" b="1"/>
          </a:p>
        </p:txBody>
      </p:sp>
      <p:sp>
        <p:nvSpPr>
          <p:cNvPr id="24" name="TextBox 23">
            <a:extLst>
              <a:ext uri="{FF2B5EF4-FFF2-40B4-BE49-F238E27FC236}">
                <a16:creationId xmlns:a16="http://schemas.microsoft.com/office/drawing/2014/main" id="{7D667EE5-404F-4341-B7D2-A1A57864785A}"/>
              </a:ext>
            </a:extLst>
          </p:cNvPr>
          <p:cNvSpPr txBox="1"/>
          <p:nvPr/>
        </p:nvSpPr>
        <p:spPr>
          <a:xfrm>
            <a:off x="1013424" y="1223044"/>
            <a:ext cx="10821224" cy="2126864"/>
          </a:xfrm>
          <a:prstGeom prst="rect">
            <a:avLst/>
          </a:prstGeom>
          <a:noFill/>
        </p:spPr>
        <p:txBody>
          <a:bodyPr wrap="square" rtlCol="0">
            <a:spAutoFit/>
          </a:bodyPr>
          <a:lstStyle/>
          <a:p>
            <a:pPr>
              <a:lnSpc>
                <a:spcPct val="150000"/>
              </a:lnSpc>
            </a:pPr>
            <a:r>
              <a:rPr kumimoji="1" lang="en-US" altLang="ko-Kore-KR"/>
              <a:t>•</a:t>
            </a:r>
            <a:r>
              <a:rPr kumimoji="1" lang="ko-KR" altLang="en-US"/>
              <a:t> </a:t>
            </a:r>
            <a:r>
              <a:rPr kumimoji="1" lang="en-US" altLang="ko-KR"/>
              <a:t>What is Cache?</a:t>
            </a:r>
            <a:r>
              <a:rPr kumimoji="1" lang="ko-KR" altLang="en-US"/>
              <a:t> </a:t>
            </a:r>
            <a:endParaRPr kumimoji="1" lang="en-US" altLang="ko-KR"/>
          </a:p>
          <a:p>
            <a:pPr>
              <a:lnSpc>
                <a:spcPct val="150000"/>
              </a:lnSpc>
            </a:pPr>
            <a:r>
              <a:rPr kumimoji="1" lang="ko-KR" altLang="en-US"/>
              <a:t>   </a:t>
            </a:r>
            <a:r>
              <a:rPr kumimoji="1" lang="en-US" altLang="ko-KR"/>
              <a:t>-</a:t>
            </a:r>
            <a:r>
              <a:rPr kumimoji="1" lang="ko-KR" altLang="en-US"/>
              <a:t> </a:t>
            </a:r>
            <a:r>
              <a:rPr lang="en" altLang="ko-Kore-KR"/>
              <a:t>A cache is a </a:t>
            </a:r>
            <a:r>
              <a:rPr lang="en-US" altLang="ko-KR"/>
              <a:t>storage </a:t>
            </a:r>
            <a:r>
              <a:rPr lang="en" altLang="ko-Kore-KR"/>
              <a:t>device that helps you access information faster than usual</a:t>
            </a:r>
            <a:endParaRPr lang="ko-Kore-KR" altLang="en-US"/>
          </a:p>
          <a:p>
            <a:pPr>
              <a:lnSpc>
                <a:spcPct val="150000"/>
              </a:lnSpc>
            </a:pPr>
            <a:r>
              <a:rPr kumimoji="1" lang="ko-KR" altLang="en-US"/>
              <a:t>   </a:t>
            </a:r>
            <a:r>
              <a:rPr kumimoji="1" lang="en-US" altLang="ko-KR"/>
              <a:t>-</a:t>
            </a:r>
            <a:r>
              <a:rPr kumimoji="1" lang="ko-KR" altLang="en-US"/>
              <a:t> </a:t>
            </a:r>
            <a:r>
              <a:rPr lang="en" altLang="ko-Kore-KR">
                <a:solidFill>
                  <a:srgbClr val="000000"/>
                </a:solidFill>
                <a:latin typeface="Noto Sans" panose="020B0502040504020204" pitchFamily="34" charset="0"/>
              </a:rPr>
              <a:t>It is used to deal with processor-memory gaps.</a:t>
            </a:r>
          </a:p>
          <a:p>
            <a:pPr>
              <a:lnSpc>
                <a:spcPct val="150000"/>
              </a:lnSpc>
            </a:pPr>
            <a:r>
              <a:rPr lang="en" altLang="ko-Kore-KR">
                <a:solidFill>
                  <a:srgbClr val="000000"/>
                </a:solidFill>
                <a:latin typeface="Noto Sans" panose="020B0502040504020204" pitchFamily="34" charset="0"/>
              </a:rPr>
              <a:t>   - </a:t>
            </a:r>
            <a:r>
              <a:rPr lang="en-US" altLang="ko-Kore-KR"/>
              <a:t>Caches </a:t>
            </a:r>
            <a:r>
              <a:rPr lang="ko-Kore-KR" altLang="en-US"/>
              <a:t>serve as temporary staging areas for information that the processor is likely to need in the nea</a:t>
            </a:r>
            <a:r>
              <a:rPr lang="en-US" altLang="ko-Kore-KR"/>
              <a:t>r</a:t>
            </a:r>
            <a:r>
              <a:rPr lang="ko-KR" altLang="en-US"/>
              <a:t> </a:t>
            </a:r>
            <a:endParaRPr lang="en-US" altLang="ko-KR"/>
          </a:p>
          <a:p>
            <a:pPr>
              <a:lnSpc>
                <a:spcPct val="150000"/>
              </a:lnSpc>
            </a:pPr>
            <a:r>
              <a:rPr lang="ko-KR" altLang="en-US"/>
              <a:t>      </a:t>
            </a:r>
            <a:r>
              <a:rPr lang="ko-Kore-KR" altLang="en-US"/>
              <a:t>future.</a:t>
            </a:r>
            <a:r>
              <a:rPr lang="en-US" altLang="ko-Kore-KR"/>
              <a:t>(</a:t>
            </a:r>
            <a:r>
              <a:rPr lang="en-US" altLang="ko-KR"/>
              <a:t>locality)</a:t>
            </a:r>
            <a:endParaRPr kumimoji="1" lang="en-US" altLang="ko-KR"/>
          </a:p>
        </p:txBody>
      </p:sp>
      <p:sp>
        <p:nvSpPr>
          <p:cNvPr id="25" name="TextBox 24">
            <a:extLst>
              <a:ext uri="{FF2B5EF4-FFF2-40B4-BE49-F238E27FC236}">
                <a16:creationId xmlns:a16="http://schemas.microsoft.com/office/drawing/2014/main" id="{667661F5-47B7-5C48-9E1A-66589A2A0097}"/>
              </a:ext>
            </a:extLst>
          </p:cNvPr>
          <p:cNvSpPr txBox="1"/>
          <p:nvPr/>
        </p:nvSpPr>
        <p:spPr>
          <a:xfrm>
            <a:off x="4807452" y="89417"/>
            <a:ext cx="2577094" cy="461665"/>
          </a:xfrm>
          <a:prstGeom prst="rect">
            <a:avLst/>
          </a:prstGeom>
          <a:noFill/>
        </p:spPr>
        <p:txBody>
          <a:bodyPr wrap="square" rtlCol="0">
            <a:spAutoFit/>
          </a:bodyPr>
          <a:lstStyle/>
          <a:p>
            <a:r>
              <a:rPr kumimoji="1" lang="en-US" altLang="ko-Kore-KR" sz="2400"/>
              <a:t>1.5 Caches Matter</a:t>
            </a:r>
            <a:endParaRPr kumimoji="1" lang="ko-Kore-KR" altLang="en-US" sz="2400"/>
          </a:p>
        </p:txBody>
      </p:sp>
    </p:spTree>
    <p:extLst>
      <p:ext uri="{BB962C8B-B14F-4D97-AF65-F5344CB8AC3E}">
        <p14:creationId xmlns:p14="http://schemas.microsoft.com/office/powerpoint/2010/main" val="2637635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3" name="그림 12" descr="텍스트, 실내, 케이스이(가) 표시된 사진&#10;&#10;자동 생성된 설명">
            <a:extLst>
              <a:ext uri="{FF2B5EF4-FFF2-40B4-BE49-F238E27FC236}">
                <a16:creationId xmlns:a16="http://schemas.microsoft.com/office/drawing/2014/main" id="{8207EB9B-3FCC-8640-AC49-496D25006523}"/>
              </a:ext>
            </a:extLst>
          </p:cNvPr>
          <p:cNvPicPr>
            <a:picLocks noChangeAspect="1"/>
          </p:cNvPicPr>
          <p:nvPr/>
        </p:nvPicPr>
        <p:blipFill>
          <a:blip r:embed="rId2"/>
          <a:stretch>
            <a:fillRect/>
          </a:stretch>
        </p:blipFill>
        <p:spPr>
          <a:xfrm>
            <a:off x="1159823" y="3834800"/>
            <a:ext cx="2286000" cy="2286000"/>
          </a:xfrm>
          <a:prstGeom prst="rect">
            <a:avLst/>
          </a:prstGeom>
        </p:spPr>
      </p:pic>
      <p:pic>
        <p:nvPicPr>
          <p:cNvPr id="15" name="그림 14" descr="전자기기, 실내이(가) 표시된 사진&#10;&#10;자동 생성된 설명">
            <a:extLst>
              <a:ext uri="{FF2B5EF4-FFF2-40B4-BE49-F238E27FC236}">
                <a16:creationId xmlns:a16="http://schemas.microsoft.com/office/drawing/2014/main" id="{F9D62DCC-94D5-6B4B-8BC4-F7049EF12841}"/>
              </a:ext>
            </a:extLst>
          </p:cNvPr>
          <p:cNvPicPr>
            <a:picLocks noChangeAspect="1"/>
          </p:cNvPicPr>
          <p:nvPr/>
        </p:nvPicPr>
        <p:blipFill>
          <a:blip r:embed="rId3"/>
          <a:stretch>
            <a:fillRect/>
          </a:stretch>
        </p:blipFill>
        <p:spPr>
          <a:xfrm>
            <a:off x="8606328" y="3923848"/>
            <a:ext cx="2196952" cy="2196952"/>
          </a:xfrm>
          <a:prstGeom prst="rect">
            <a:avLst/>
          </a:prstGeom>
        </p:spPr>
      </p:pic>
      <p:sp>
        <p:nvSpPr>
          <p:cNvPr id="6" name="타원 5">
            <a:extLst>
              <a:ext uri="{FF2B5EF4-FFF2-40B4-BE49-F238E27FC236}">
                <a16:creationId xmlns:a16="http://schemas.microsoft.com/office/drawing/2014/main" id="{AB13453E-7C58-5B45-83FC-7C7AC7DCC0E8}"/>
              </a:ext>
            </a:extLst>
          </p:cNvPr>
          <p:cNvSpPr/>
          <p:nvPr/>
        </p:nvSpPr>
        <p:spPr>
          <a:xfrm>
            <a:off x="7994333"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1</a:t>
            </a:r>
            <a:endParaRPr kumimoji="1" lang="ko-Kore-KR" altLang="en-US" sz="3600" b="1"/>
          </a:p>
        </p:txBody>
      </p:sp>
      <p:sp>
        <p:nvSpPr>
          <p:cNvPr id="16" name="타원 15">
            <a:extLst>
              <a:ext uri="{FF2B5EF4-FFF2-40B4-BE49-F238E27FC236}">
                <a16:creationId xmlns:a16="http://schemas.microsoft.com/office/drawing/2014/main" id="{312C9ED0-EF88-4D4C-9B8C-57D7C56757CD}"/>
              </a:ext>
            </a:extLst>
          </p:cNvPr>
          <p:cNvSpPr/>
          <p:nvPr/>
        </p:nvSpPr>
        <p:spPr>
          <a:xfrm>
            <a:off x="1491223"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2</a:t>
            </a:r>
            <a:endParaRPr kumimoji="1" lang="ko-Kore-KR" altLang="en-US" sz="3600" b="1"/>
          </a:p>
        </p:txBody>
      </p:sp>
      <p:sp>
        <p:nvSpPr>
          <p:cNvPr id="18" name="타원 17">
            <a:extLst>
              <a:ext uri="{FF2B5EF4-FFF2-40B4-BE49-F238E27FC236}">
                <a16:creationId xmlns:a16="http://schemas.microsoft.com/office/drawing/2014/main" id="{619D4F18-DB73-2641-93AB-D1B5D7FBF653}"/>
              </a:ext>
            </a:extLst>
          </p:cNvPr>
          <p:cNvSpPr/>
          <p:nvPr/>
        </p:nvSpPr>
        <p:spPr>
          <a:xfrm>
            <a:off x="2382417"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3</a:t>
            </a:r>
            <a:endParaRPr kumimoji="1" lang="ko-Kore-KR" altLang="en-US" sz="3600" b="1"/>
          </a:p>
        </p:txBody>
      </p:sp>
      <p:sp>
        <p:nvSpPr>
          <p:cNvPr id="19" name="타원 18">
            <a:extLst>
              <a:ext uri="{FF2B5EF4-FFF2-40B4-BE49-F238E27FC236}">
                <a16:creationId xmlns:a16="http://schemas.microsoft.com/office/drawing/2014/main" id="{8CC5AE4A-95C9-7041-ACEC-44364F8BF928}"/>
              </a:ext>
            </a:extLst>
          </p:cNvPr>
          <p:cNvSpPr/>
          <p:nvPr/>
        </p:nvSpPr>
        <p:spPr>
          <a:xfrm>
            <a:off x="3273611"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4</a:t>
            </a:r>
            <a:endParaRPr kumimoji="1" lang="ko-Kore-KR" altLang="en-US" sz="3600" b="1"/>
          </a:p>
        </p:txBody>
      </p:sp>
      <p:sp>
        <p:nvSpPr>
          <p:cNvPr id="20" name="타원 19">
            <a:extLst>
              <a:ext uri="{FF2B5EF4-FFF2-40B4-BE49-F238E27FC236}">
                <a16:creationId xmlns:a16="http://schemas.microsoft.com/office/drawing/2014/main" id="{2E3FEEE1-8244-2F40-8A82-83004BE33DD6}"/>
              </a:ext>
            </a:extLst>
          </p:cNvPr>
          <p:cNvSpPr/>
          <p:nvPr/>
        </p:nvSpPr>
        <p:spPr>
          <a:xfrm>
            <a:off x="7994333"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A</a:t>
            </a:r>
            <a:endParaRPr kumimoji="1" lang="ko-Kore-KR" altLang="en-US" sz="3600" b="1"/>
          </a:p>
        </p:txBody>
      </p:sp>
      <p:sp>
        <p:nvSpPr>
          <p:cNvPr id="21" name="타원 20">
            <a:extLst>
              <a:ext uri="{FF2B5EF4-FFF2-40B4-BE49-F238E27FC236}">
                <a16:creationId xmlns:a16="http://schemas.microsoft.com/office/drawing/2014/main" id="{9185F217-617B-EB40-8E04-1271B7DBF1CC}"/>
              </a:ext>
            </a:extLst>
          </p:cNvPr>
          <p:cNvSpPr/>
          <p:nvPr/>
        </p:nvSpPr>
        <p:spPr>
          <a:xfrm>
            <a:off x="8860867"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B</a:t>
            </a:r>
            <a:endParaRPr kumimoji="1" lang="ko-Kore-KR" altLang="en-US" sz="3600" b="1"/>
          </a:p>
        </p:txBody>
      </p:sp>
      <p:sp>
        <p:nvSpPr>
          <p:cNvPr id="22" name="타원 21">
            <a:extLst>
              <a:ext uri="{FF2B5EF4-FFF2-40B4-BE49-F238E27FC236}">
                <a16:creationId xmlns:a16="http://schemas.microsoft.com/office/drawing/2014/main" id="{9364571C-4C75-ED4E-BB60-A93D93A4DF33}"/>
              </a:ext>
            </a:extLst>
          </p:cNvPr>
          <p:cNvSpPr/>
          <p:nvPr/>
        </p:nvSpPr>
        <p:spPr>
          <a:xfrm>
            <a:off x="9723659"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C</a:t>
            </a:r>
            <a:endParaRPr kumimoji="1" lang="ko-Kore-KR" altLang="en-US" sz="3600" b="1"/>
          </a:p>
        </p:txBody>
      </p:sp>
      <p:sp>
        <p:nvSpPr>
          <p:cNvPr id="23" name="타원 22">
            <a:extLst>
              <a:ext uri="{FF2B5EF4-FFF2-40B4-BE49-F238E27FC236}">
                <a16:creationId xmlns:a16="http://schemas.microsoft.com/office/drawing/2014/main" id="{A990992C-5EA0-6E48-8FE4-826C4F579A6C}"/>
              </a:ext>
            </a:extLst>
          </p:cNvPr>
          <p:cNvSpPr/>
          <p:nvPr/>
        </p:nvSpPr>
        <p:spPr>
          <a:xfrm>
            <a:off x="10588322" y="5007607"/>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D</a:t>
            </a:r>
            <a:endParaRPr kumimoji="1" lang="ko-Kore-KR" altLang="en-US" sz="3600" b="1"/>
          </a:p>
        </p:txBody>
      </p:sp>
      <p:sp>
        <p:nvSpPr>
          <p:cNvPr id="24" name="TextBox 23">
            <a:extLst>
              <a:ext uri="{FF2B5EF4-FFF2-40B4-BE49-F238E27FC236}">
                <a16:creationId xmlns:a16="http://schemas.microsoft.com/office/drawing/2014/main" id="{FA8C5C06-16ED-7A4F-B282-D505CC47DB20}"/>
              </a:ext>
            </a:extLst>
          </p:cNvPr>
          <p:cNvSpPr txBox="1"/>
          <p:nvPr/>
        </p:nvSpPr>
        <p:spPr>
          <a:xfrm>
            <a:off x="1013424" y="1223044"/>
            <a:ext cx="10821224" cy="2126864"/>
          </a:xfrm>
          <a:prstGeom prst="rect">
            <a:avLst/>
          </a:prstGeom>
          <a:noFill/>
        </p:spPr>
        <p:txBody>
          <a:bodyPr wrap="square" rtlCol="0">
            <a:spAutoFit/>
          </a:bodyPr>
          <a:lstStyle/>
          <a:p>
            <a:pPr>
              <a:lnSpc>
                <a:spcPct val="150000"/>
              </a:lnSpc>
            </a:pPr>
            <a:r>
              <a:rPr kumimoji="1" lang="en-US" altLang="ko-Kore-KR"/>
              <a:t>•</a:t>
            </a:r>
            <a:r>
              <a:rPr kumimoji="1" lang="ko-KR" altLang="en-US"/>
              <a:t> </a:t>
            </a:r>
            <a:r>
              <a:rPr kumimoji="1" lang="en-US" altLang="ko-KR"/>
              <a:t>What is Cache?</a:t>
            </a:r>
            <a:r>
              <a:rPr kumimoji="1" lang="ko-KR" altLang="en-US"/>
              <a:t> </a:t>
            </a:r>
            <a:endParaRPr kumimoji="1" lang="en-US" altLang="ko-KR"/>
          </a:p>
          <a:p>
            <a:pPr>
              <a:lnSpc>
                <a:spcPct val="150000"/>
              </a:lnSpc>
            </a:pPr>
            <a:r>
              <a:rPr kumimoji="1" lang="ko-KR" altLang="en-US"/>
              <a:t>   </a:t>
            </a:r>
            <a:r>
              <a:rPr kumimoji="1" lang="en-US" altLang="ko-KR"/>
              <a:t>-</a:t>
            </a:r>
            <a:r>
              <a:rPr kumimoji="1" lang="ko-KR" altLang="en-US"/>
              <a:t> </a:t>
            </a:r>
            <a:r>
              <a:rPr lang="en" altLang="ko-Kore-KR"/>
              <a:t>A cache is a </a:t>
            </a:r>
            <a:r>
              <a:rPr lang="en-US" altLang="ko-KR"/>
              <a:t>storage </a:t>
            </a:r>
            <a:r>
              <a:rPr lang="en" altLang="ko-Kore-KR"/>
              <a:t>device that helps you access information faster than usual</a:t>
            </a:r>
            <a:endParaRPr lang="ko-Kore-KR" altLang="en-US"/>
          </a:p>
          <a:p>
            <a:pPr>
              <a:lnSpc>
                <a:spcPct val="150000"/>
              </a:lnSpc>
            </a:pPr>
            <a:r>
              <a:rPr kumimoji="1" lang="ko-KR" altLang="en-US"/>
              <a:t>   </a:t>
            </a:r>
            <a:r>
              <a:rPr kumimoji="1" lang="en-US" altLang="ko-KR"/>
              <a:t>-</a:t>
            </a:r>
            <a:r>
              <a:rPr kumimoji="1" lang="ko-KR" altLang="en-US"/>
              <a:t> </a:t>
            </a:r>
            <a:r>
              <a:rPr lang="en" altLang="ko-Kore-KR">
                <a:solidFill>
                  <a:srgbClr val="000000"/>
                </a:solidFill>
                <a:latin typeface="Noto Sans" panose="020B0502040504020204" pitchFamily="34" charset="0"/>
              </a:rPr>
              <a:t>It is used to deal with processor-memory gaps.</a:t>
            </a:r>
          </a:p>
          <a:p>
            <a:pPr>
              <a:lnSpc>
                <a:spcPct val="150000"/>
              </a:lnSpc>
            </a:pPr>
            <a:r>
              <a:rPr lang="en" altLang="ko-Kore-KR">
                <a:solidFill>
                  <a:srgbClr val="000000"/>
                </a:solidFill>
                <a:latin typeface="Noto Sans" panose="020B0502040504020204" pitchFamily="34" charset="0"/>
              </a:rPr>
              <a:t>   - </a:t>
            </a:r>
            <a:r>
              <a:rPr lang="en-US" altLang="ko-Kore-KR"/>
              <a:t>Caches </a:t>
            </a:r>
            <a:r>
              <a:rPr lang="ko-Kore-KR" altLang="en-US"/>
              <a:t>serve as temporary staging areas for information that the processor is likely to need in the nea</a:t>
            </a:r>
            <a:r>
              <a:rPr lang="en-US" altLang="ko-Kore-KR"/>
              <a:t>r</a:t>
            </a:r>
            <a:r>
              <a:rPr lang="ko-KR" altLang="en-US"/>
              <a:t> </a:t>
            </a:r>
            <a:endParaRPr lang="en-US" altLang="ko-KR"/>
          </a:p>
          <a:p>
            <a:pPr>
              <a:lnSpc>
                <a:spcPct val="150000"/>
              </a:lnSpc>
            </a:pPr>
            <a:r>
              <a:rPr lang="ko-KR" altLang="en-US"/>
              <a:t>      </a:t>
            </a:r>
            <a:r>
              <a:rPr lang="ko-Kore-KR" altLang="en-US"/>
              <a:t>future.</a:t>
            </a:r>
            <a:r>
              <a:rPr lang="en-US" altLang="ko-Kore-KR"/>
              <a:t>(</a:t>
            </a:r>
            <a:r>
              <a:rPr lang="en-US" altLang="ko-KR"/>
              <a:t>locality)</a:t>
            </a:r>
            <a:endParaRPr kumimoji="1" lang="en-US" altLang="ko-KR"/>
          </a:p>
        </p:txBody>
      </p:sp>
      <p:sp>
        <p:nvSpPr>
          <p:cNvPr id="25" name="TextBox 24">
            <a:extLst>
              <a:ext uri="{FF2B5EF4-FFF2-40B4-BE49-F238E27FC236}">
                <a16:creationId xmlns:a16="http://schemas.microsoft.com/office/drawing/2014/main" id="{324E7274-4EBF-7D41-9B7F-617BDD517368}"/>
              </a:ext>
            </a:extLst>
          </p:cNvPr>
          <p:cNvSpPr txBox="1"/>
          <p:nvPr/>
        </p:nvSpPr>
        <p:spPr>
          <a:xfrm>
            <a:off x="4807452" y="89417"/>
            <a:ext cx="2577094" cy="461665"/>
          </a:xfrm>
          <a:prstGeom prst="rect">
            <a:avLst/>
          </a:prstGeom>
          <a:noFill/>
        </p:spPr>
        <p:txBody>
          <a:bodyPr wrap="square" rtlCol="0">
            <a:spAutoFit/>
          </a:bodyPr>
          <a:lstStyle/>
          <a:p>
            <a:r>
              <a:rPr kumimoji="1" lang="en-US" altLang="ko-Kore-KR" sz="2400"/>
              <a:t>1.5 Caches Matter</a:t>
            </a:r>
            <a:endParaRPr kumimoji="1" lang="ko-Kore-KR" altLang="en-US" sz="2400"/>
          </a:p>
        </p:txBody>
      </p:sp>
    </p:spTree>
    <p:extLst>
      <p:ext uri="{BB962C8B-B14F-4D97-AF65-F5344CB8AC3E}">
        <p14:creationId xmlns:p14="http://schemas.microsoft.com/office/powerpoint/2010/main" val="1309674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3" name="그림 12" descr="텍스트, 실내, 케이스이(가) 표시된 사진&#10;&#10;자동 생성된 설명">
            <a:extLst>
              <a:ext uri="{FF2B5EF4-FFF2-40B4-BE49-F238E27FC236}">
                <a16:creationId xmlns:a16="http://schemas.microsoft.com/office/drawing/2014/main" id="{8207EB9B-3FCC-8640-AC49-496D25006523}"/>
              </a:ext>
            </a:extLst>
          </p:cNvPr>
          <p:cNvPicPr>
            <a:picLocks noChangeAspect="1"/>
          </p:cNvPicPr>
          <p:nvPr/>
        </p:nvPicPr>
        <p:blipFill>
          <a:blip r:embed="rId2"/>
          <a:stretch>
            <a:fillRect/>
          </a:stretch>
        </p:blipFill>
        <p:spPr>
          <a:xfrm>
            <a:off x="1159823" y="3834800"/>
            <a:ext cx="2286000" cy="2286000"/>
          </a:xfrm>
          <a:prstGeom prst="rect">
            <a:avLst/>
          </a:prstGeom>
        </p:spPr>
      </p:pic>
      <p:pic>
        <p:nvPicPr>
          <p:cNvPr id="15" name="그림 14" descr="전자기기, 실내이(가) 표시된 사진&#10;&#10;자동 생성된 설명">
            <a:extLst>
              <a:ext uri="{FF2B5EF4-FFF2-40B4-BE49-F238E27FC236}">
                <a16:creationId xmlns:a16="http://schemas.microsoft.com/office/drawing/2014/main" id="{F9D62DCC-94D5-6B4B-8BC4-F7049EF12841}"/>
              </a:ext>
            </a:extLst>
          </p:cNvPr>
          <p:cNvPicPr>
            <a:picLocks noChangeAspect="1"/>
          </p:cNvPicPr>
          <p:nvPr/>
        </p:nvPicPr>
        <p:blipFill>
          <a:blip r:embed="rId3"/>
          <a:stretch>
            <a:fillRect/>
          </a:stretch>
        </p:blipFill>
        <p:spPr>
          <a:xfrm>
            <a:off x="8606328" y="3923848"/>
            <a:ext cx="2196952" cy="2196952"/>
          </a:xfrm>
          <a:prstGeom prst="rect">
            <a:avLst/>
          </a:prstGeom>
        </p:spPr>
      </p:pic>
      <p:sp>
        <p:nvSpPr>
          <p:cNvPr id="6" name="타원 5">
            <a:extLst>
              <a:ext uri="{FF2B5EF4-FFF2-40B4-BE49-F238E27FC236}">
                <a16:creationId xmlns:a16="http://schemas.microsoft.com/office/drawing/2014/main" id="{AB13453E-7C58-5B45-83FC-7C7AC7DCC0E8}"/>
              </a:ext>
            </a:extLst>
          </p:cNvPr>
          <p:cNvSpPr/>
          <p:nvPr/>
        </p:nvSpPr>
        <p:spPr>
          <a:xfrm>
            <a:off x="7994333"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1</a:t>
            </a:r>
            <a:endParaRPr kumimoji="1" lang="ko-Kore-KR" altLang="en-US" sz="3600" b="1"/>
          </a:p>
        </p:txBody>
      </p:sp>
      <p:sp>
        <p:nvSpPr>
          <p:cNvPr id="16" name="타원 15">
            <a:extLst>
              <a:ext uri="{FF2B5EF4-FFF2-40B4-BE49-F238E27FC236}">
                <a16:creationId xmlns:a16="http://schemas.microsoft.com/office/drawing/2014/main" id="{312C9ED0-EF88-4D4C-9B8C-57D7C56757CD}"/>
              </a:ext>
            </a:extLst>
          </p:cNvPr>
          <p:cNvSpPr/>
          <p:nvPr/>
        </p:nvSpPr>
        <p:spPr>
          <a:xfrm>
            <a:off x="8858996"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2</a:t>
            </a:r>
            <a:endParaRPr kumimoji="1" lang="ko-Kore-KR" altLang="en-US" sz="3600" b="1"/>
          </a:p>
        </p:txBody>
      </p:sp>
      <p:sp>
        <p:nvSpPr>
          <p:cNvPr id="18" name="타원 17">
            <a:extLst>
              <a:ext uri="{FF2B5EF4-FFF2-40B4-BE49-F238E27FC236}">
                <a16:creationId xmlns:a16="http://schemas.microsoft.com/office/drawing/2014/main" id="{619D4F18-DB73-2641-93AB-D1B5D7FBF653}"/>
              </a:ext>
            </a:extLst>
          </p:cNvPr>
          <p:cNvSpPr/>
          <p:nvPr/>
        </p:nvSpPr>
        <p:spPr>
          <a:xfrm>
            <a:off x="9723659"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3</a:t>
            </a:r>
            <a:endParaRPr kumimoji="1" lang="ko-Kore-KR" altLang="en-US" sz="3600" b="1"/>
          </a:p>
        </p:txBody>
      </p:sp>
      <p:sp>
        <p:nvSpPr>
          <p:cNvPr id="19" name="타원 18">
            <a:extLst>
              <a:ext uri="{FF2B5EF4-FFF2-40B4-BE49-F238E27FC236}">
                <a16:creationId xmlns:a16="http://schemas.microsoft.com/office/drawing/2014/main" id="{8CC5AE4A-95C9-7041-ACEC-44364F8BF928}"/>
              </a:ext>
            </a:extLst>
          </p:cNvPr>
          <p:cNvSpPr/>
          <p:nvPr/>
        </p:nvSpPr>
        <p:spPr>
          <a:xfrm>
            <a:off x="10588322"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4</a:t>
            </a:r>
            <a:endParaRPr kumimoji="1" lang="ko-Kore-KR" altLang="en-US" sz="3600" b="1"/>
          </a:p>
        </p:txBody>
      </p:sp>
      <p:sp>
        <p:nvSpPr>
          <p:cNvPr id="20" name="타원 19">
            <a:extLst>
              <a:ext uri="{FF2B5EF4-FFF2-40B4-BE49-F238E27FC236}">
                <a16:creationId xmlns:a16="http://schemas.microsoft.com/office/drawing/2014/main" id="{2E3FEEE1-8244-2F40-8A82-83004BE33DD6}"/>
              </a:ext>
            </a:extLst>
          </p:cNvPr>
          <p:cNvSpPr/>
          <p:nvPr/>
        </p:nvSpPr>
        <p:spPr>
          <a:xfrm>
            <a:off x="7994333"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A</a:t>
            </a:r>
            <a:endParaRPr kumimoji="1" lang="ko-Kore-KR" altLang="en-US" sz="3600" b="1"/>
          </a:p>
        </p:txBody>
      </p:sp>
      <p:sp>
        <p:nvSpPr>
          <p:cNvPr id="21" name="타원 20">
            <a:extLst>
              <a:ext uri="{FF2B5EF4-FFF2-40B4-BE49-F238E27FC236}">
                <a16:creationId xmlns:a16="http://schemas.microsoft.com/office/drawing/2014/main" id="{9185F217-617B-EB40-8E04-1271B7DBF1CC}"/>
              </a:ext>
            </a:extLst>
          </p:cNvPr>
          <p:cNvSpPr/>
          <p:nvPr/>
        </p:nvSpPr>
        <p:spPr>
          <a:xfrm>
            <a:off x="8860867"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B</a:t>
            </a:r>
            <a:endParaRPr kumimoji="1" lang="ko-Kore-KR" altLang="en-US" sz="3600" b="1"/>
          </a:p>
        </p:txBody>
      </p:sp>
      <p:sp>
        <p:nvSpPr>
          <p:cNvPr id="22" name="타원 21">
            <a:extLst>
              <a:ext uri="{FF2B5EF4-FFF2-40B4-BE49-F238E27FC236}">
                <a16:creationId xmlns:a16="http://schemas.microsoft.com/office/drawing/2014/main" id="{9364571C-4C75-ED4E-BB60-A93D93A4DF33}"/>
              </a:ext>
            </a:extLst>
          </p:cNvPr>
          <p:cNvSpPr/>
          <p:nvPr/>
        </p:nvSpPr>
        <p:spPr>
          <a:xfrm>
            <a:off x="9723659"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C</a:t>
            </a:r>
            <a:endParaRPr kumimoji="1" lang="ko-Kore-KR" altLang="en-US" sz="3600" b="1"/>
          </a:p>
        </p:txBody>
      </p:sp>
      <p:sp>
        <p:nvSpPr>
          <p:cNvPr id="23" name="타원 22">
            <a:extLst>
              <a:ext uri="{FF2B5EF4-FFF2-40B4-BE49-F238E27FC236}">
                <a16:creationId xmlns:a16="http://schemas.microsoft.com/office/drawing/2014/main" id="{A990992C-5EA0-6E48-8FE4-826C4F579A6C}"/>
              </a:ext>
            </a:extLst>
          </p:cNvPr>
          <p:cNvSpPr/>
          <p:nvPr/>
        </p:nvSpPr>
        <p:spPr>
          <a:xfrm>
            <a:off x="10588322" y="5007607"/>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D</a:t>
            </a:r>
            <a:endParaRPr kumimoji="1" lang="ko-Kore-KR" altLang="en-US" sz="3600" b="1"/>
          </a:p>
        </p:txBody>
      </p:sp>
      <p:pic>
        <p:nvPicPr>
          <p:cNvPr id="24" name="그림 23" descr="텍스트, 전자기기, 회로이(가) 표시된 사진&#10;&#10;자동 생성된 설명">
            <a:extLst>
              <a:ext uri="{FF2B5EF4-FFF2-40B4-BE49-F238E27FC236}">
                <a16:creationId xmlns:a16="http://schemas.microsoft.com/office/drawing/2014/main" id="{6FE216C8-6224-D640-B417-75F572D39736}"/>
              </a:ext>
            </a:extLst>
          </p:cNvPr>
          <p:cNvPicPr>
            <a:picLocks noChangeAspect="1"/>
          </p:cNvPicPr>
          <p:nvPr/>
        </p:nvPicPr>
        <p:blipFill>
          <a:blip r:embed="rId4"/>
          <a:stretch>
            <a:fillRect/>
          </a:stretch>
        </p:blipFill>
        <p:spPr>
          <a:xfrm>
            <a:off x="4217891" y="4558161"/>
            <a:ext cx="3410174" cy="928325"/>
          </a:xfrm>
          <a:prstGeom prst="rect">
            <a:avLst/>
          </a:prstGeom>
        </p:spPr>
      </p:pic>
      <p:sp>
        <p:nvSpPr>
          <p:cNvPr id="25" name="TextBox 24">
            <a:extLst>
              <a:ext uri="{FF2B5EF4-FFF2-40B4-BE49-F238E27FC236}">
                <a16:creationId xmlns:a16="http://schemas.microsoft.com/office/drawing/2014/main" id="{848E190D-1A7E-A045-8EFF-7812B2913FC8}"/>
              </a:ext>
            </a:extLst>
          </p:cNvPr>
          <p:cNvSpPr txBox="1"/>
          <p:nvPr/>
        </p:nvSpPr>
        <p:spPr>
          <a:xfrm>
            <a:off x="1013424" y="1223044"/>
            <a:ext cx="10821224" cy="2126864"/>
          </a:xfrm>
          <a:prstGeom prst="rect">
            <a:avLst/>
          </a:prstGeom>
          <a:noFill/>
        </p:spPr>
        <p:txBody>
          <a:bodyPr wrap="square" rtlCol="0">
            <a:spAutoFit/>
          </a:bodyPr>
          <a:lstStyle/>
          <a:p>
            <a:pPr>
              <a:lnSpc>
                <a:spcPct val="150000"/>
              </a:lnSpc>
            </a:pPr>
            <a:r>
              <a:rPr kumimoji="1" lang="en-US" altLang="ko-Kore-KR"/>
              <a:t>•</a:t>
            </a:r>
            <a:r>
              <a:rPr kumimoji="1" lang="ko-KR" altLang="en-US"/>
              <a:t> </a:t>
            </a:r>
            <a:r>
              <a:rPr kumimoji="1" lang="en-US" altLang="ko-KR"/>
              <a:t>What is Cache?</a:t>
            </a:r>
            <a:r>
              <a:rPr kumimoji="1" lang="ko-KR" altLang="en-US"/>
              <a:t> </a:t>
            </a:r>
            <a:endParaRPr kumimoji="1" lang="en-US" altLang="ko-KR"/>
          </a:p>
          <a:p>
            <a:pPr>
              <a:lnSpc>
                <a:spcPct val="150000"/>
              </a:lnSpc>
            </a:pPr>
            <a:r>
              <a:rPr kumimoji="1" lang="ko-KR" altLang="en-US"/>
              <a:t>   </a:t>
            </a:r>
            <a:r>
              <a:rPr kumimoji="1" lang="en-US" altLang="ko-KR"/>
              <a:t>-</a:t>
            </a:r>
            <a:r>
              <a:rPr kumimoji="1" lang="ko-KR" altLang="en-US"/>
              <a:t> </a:t>
            </a:r>
            <a:r>
              <a:rPr lang="en" altLang="ko-Kore-KR"/>
              <a:t>A cache is a </a:t>
            </a:r>
            <a:r>
              <a:rPr lang="en-US" altLang="ko-KR"/>
              <a:t>storage </a:t>
            </a:r>
            <a:r>
              <a:rPr lang="en" altLang="ko-Kore-KR"/>
              <a:t>device that helps you access information faster than usual</a:t>
            </a:r>
            <a:endParaRPr lang="ko-Kore-KR" altLang="en-US"/>
          </a:p>
          <a:p>
            <a:pPr>
              <a:lnSpc>
                <a:spcPct val="150000"/>
              </a:lnSpc>
            </a:pPr>
            <a:r>
              <a:rPr kumimoji="1" lang="ko-KR" altLang="en-US"/>
              <a:t>   </a:t>
            </a:r>
            <a:r>
              <a:rPr kumimoji="1" lang="en-US" altLang="ko-KR"/>
              <a:t>-</a:t>
            </a:r>
            <a:r>
              <a:rPr kumimoji="1" lang="ko-KR" altLang="en-US"/>
              <a:t> </a:t>
            </a:r>
            <a:r>
              <a:rPr lang="en" altLang="ko-Kore-KR">
                <a:solidFill>
                  <a:srgbClr val="000000"/>
                </a:solidFill>
                <a:latin typeface="Noto Sans" panose="020B0502040504020204" pitchFamily="34" charset="0"/>
              </a:rPr>
              <a:t>It is used to deal with processor-memory gaps.</a:t>
            </a:r>
          </a:p>
          <a:p>
            <a:pPr>
              <a:lnSpc>
                <a:spcPct val="150000"/>
              </a:lnSpc>
            </a:pPr>
            <a:r>
              <a:rPr lang="en" altLang="ko-Kore-KR">
                <a:solidFill>
                  <a:srgbClr val="000000"/>
                </a:solidFill>
                <a:latin typeface="Noto Sans" panose="020B0502040504020204" pitchFamily="34" charset="0"/>
              </a:rPr>
              <a:t>   - </a:t>
            </a:r>
            <a:r>
              <a:rPr lang="en-US" altLang="ko-Kore-KR"/>
              <a:t>Caches </a:t>
            </a:r>
            <a:r>
              <a:rPr lang="ko-Kore-KR" altLang="en-US"/>
              <a:t>serve as temporary staging areas for information that the processor is likely to need in the nea</a:t>
            </a:r>
            <a:r>
              <a:rPr lang="en-US" altLang="ko-Kore-KR"/>
              <a:t>r</a:t>
            </a:r>
            <a:r>
              <a:rPr lang="ko-KR" altLang="en-US"/>
              <a:t> </a:t>
            </a:r>
            <a:endParaRPr lang="en-US" altLang="ko-KR"/>
          </a:p>
          <a:p>
            <a:pPr>
              <a:lnSpc>
                <a:spcPct val="150000"/>
              </a:lnSpc>
            </a:pPr>
            <a:r>
              <a:rPr lang="ko-KR" altLang="en-US"/>
              <a:t>      </a:t>
            </a:r>
            <a:r>
              <a:rPr lang="ko-Kore-KR" altLang="en-US"/>
              <a:t>future.</a:t>
            </a:r>
            <a:r>
              <a:rPr lang="en-US" altLang="ko-Kore-KR"/>
              <a:t>(</a:t>
            </a:r>
            <a:r>
              <a:rPr lang="en-US" altLang="ko-KR"/>
              <a:t>locality)</a:t>
            </a:r>
            <a:endParaRPr kumimoji="1" lang="en-US" altLang="ko-KR"/>
          </a:p>
        </p:txBody>
      </p:sp>
      <p:sp>
        <p:nvSpPr>
          <p:cNvPr id="26" name="TextBox 25">
            <a:extLst>
              <a:ext uri="{FF2B5EF4-FFF2-40B4-BE49-F238E27FC236}">
                <a16:creationId xmlns:a16="http://schemas.microsoft.com/office/drawing/2014/main" id="{008640EA-D298-5B4D-8019-F493D1FDA42F}"/>
              </a:ext>
            </a:extLst>
          </p:cNvPr>
          <p:cNvSpPr txBox="1"/>
          <p:nvPr/>
        </p:nvSpPr>
        <p:spPr>
          <a:xfrm>
            <a:off x="4807452" y="89417"/>
            <a:ext cx="2577094" cy="461665"/>
          </a:xfrm>
          <a:prstGeom prst="rect">
            <a:avLst/>
          </a:prstGeom>
          <a:noFill/>
        </p:spPr>
        <p:txBody>
          <a:bodyPr wrap="square" rtlCol="0">
            <a:spAutoFit/>
          </a:bodyPr>
          <a:lstStyle/>
          <a:p>
            <a:r>
              <a:rPr kumimoji="1" lang="en-US" altLang="ko-Kore-KR" sz="2400"/>
              <a:t>1.5 Caches Matter</a:t>
            </a:r>
            <a:endParaRPr kumimoji="1" lang="ko-Kore-KR" altLang="en-US" sz="2400"/>
          </a:p>
        </p:txBody>
      </p:sp>
    </p:spTree>
    <p:extLst>
      <p:ext uri="{BB962C8B-B14F-4D97-AF65-F5344CB8AC3E}">
        <p14:creationId xmlns:p14="http://schemas.microsoft.com/office/powerpoint/2010/main" val="2135059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2CF52B1-3D93-5B4B-9DB4-E6FEEDCDFB2E}"/>
              </a:ext>
            </a:extLst>
          </p:cNvPr>
          <p:cNvSpPr/>
          <p:nvPr/>
        </p:nvSpPr>
        <p:spPr>
          <a:xfrm>
            <a:off x="483476" y="551082"/>
            <a:ext cx="11225048" cy="45719"/>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3" name="그림 12" descr="텍스트, 실내, 케이스이(가) 표시된 사진&#10;&#10;자동 생성된 설명">
            <a:extLst>
              <a:ext uri="{FF2B5EF4-FFF2-40B4-BE49-F238E27FC236}">
                <a16:creationId xmlns:a16="http://schemas.microsoft.com/office/drawing/2014/main" id="{8207EB9B-3FCC-8640-AC49-496D25006523}"/>
              </a:ext>
            </a:extLst>
          </p:cNvPr>
          <p:cNvPicPr>
            <a:picLocks noChangeAspect="1"/>
          </p:cNvPicPr>
          <p:nvPr/>
        </p:nvPicPr>
        <p:blipFill>
          <a:blip r:embed="rId2"/>
          <a:stretch>
            <a:fillRect/>
          </a:stretch>
        </p:blipFill>
        <p:spPr>
          <a:xfrm>
            <a:off x="1159823" y="3834800"/>
            <a:ext cx="2286000" cy="2286000"/>
          </a:xfrm>
          <a:prstGeom prst="rect">
            <a:avLst/>
          </a:prstGeom>
        </p:spPr>
      </p:pic>
      <p:pic>
        <p:nvPicPr>
          <p:cNvPr id="14" name="그림 13" descr="텍스트, 전자기기, 회로이(가) 표시된 사진&#10;&#10;자동 생성된 설명">
            <a:extLst>
              <a:ext uri="{FF2B5EF4-FFF2-40B4-BE49-F238E27FC236}">
                <a16:creationId xmlns:a16="http://schemas.microsoft.com/office/drawing/2014/main" id="{8AA0FB86-3AD3-4A4C-A86C-7512E9C97936}"/>
              </a:ext>
            </a:extLst>
          </p:cNvPr>
          <p:cNvPicPr>
            <a:picLocks noChangeAspect="1"/>
          </p:cNvPicPr>
          <p:nvPr/>
        </p:nvPicPr>
        <p:blipFill>
          <a:blip r:embed="rId3"/>
          <a:stretch>
            <a:fillRect/>
          </a:stretch>
        </p:blipFill>
        <p:spPr>
          <a:xfrm>
            <a:off x="4217891" y="4558161"/>
            <a:ext cx="3410174" cy="928325"/>
          </a:xfrm>
          <a:prstGeom prst="rect">
            <a:avLst/>
          </a:prstGeom>
        </p:spPr>
      </p:pic>
      <p:pic>
        <p:nvPicPr>
          <p:cNvPr id="15" name="그림 14" descr="전자기기, 실내이(가) 표시된 사진&#10;&#10;자동 생성된 설명">
            <a:extLst>
              <a:ext uri="{FF2B5EF4-FFF2-40B4-BE49-F238E27FC236}">
                <a16:creationId xmlns:a16="http://schemas.microsoft.com/office/drawing/2014/main" id="{F9D62DCC-94D5-6B4B-8BC4-F7049EF12841}"/>
              </a:ext>
            </a:extLst>
          </p:cNvPr>
          <p:cNvPicPr>
            <a:picLocks noChangeAspect="1"/>
          </p:cNvPicPr>
          <p:nvPr/>
        </p:nvPicPr>
        <p:blipFill>
          <a:blip r:embed="rId4"/>
          <a:stretch>
            <a:fillRect/>
          </a:stretch>
        </p:blipFill>
        <p:spPr>
          <a:xfrm>
            <a:off x="8606328" y="3923848"/>
            <a:ext cx="2196952" cy="2196952"/>
          </a:xfrm>
          <a:prstGeom prst="rect">
            <a:avLst/>
          </a:prstGeom>
        </p:spPr>
      </p:pic>
      <p:sp>
        <p:nvSpPr>
          <p:cNvPr id="6" name="타원 5">
            <a:extLst>
              <a:ext uri="{FF2B5EF4-FFF2-40B4-BE49-F238E27FC236}">
                <a16:creationId xmlns:a16="http://schemas.microsoft.com/office/drawing/2014/main" id="{AB13453E-7C58-5B45-83FC-7C7AC7DCC0E8}"/>
              </a:ext>
            </a:extLst>
          </p:cNvPr>
          <p:cNvSpPr/>
          <p:nvPr/>
        </p:nvSpPr>
        <p:spPr>
          <a:xfrm>
            <a:off x="4217891"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1</a:t>
            </a:r>
            <a:endParaRPr kumimoji="1" lang="ko-Kore-KR" altLang="en-US" sz="3600" b="1"/>
          </a:p>
        </p:txBody>
      </p:sp>
      <p:sp>
        <p:nvSpPr>
          <p:cNvPr id="16" name="타원 15">
            <a:extLst>
              <a:ext uri="{FF2B5EF4-FFF2-40B4-BE49-F238E27FC236}">
                <a16:creationId xmlns:a16="http://schemas.microsoft.com/office/drawing/2014/main" id="{312C9ED0-EF88-4D4C-9B8C-57D7C56757CD}"/>
              </a:ext>
            </a:extLst>
          </p:cNvPr>
          <p:cNvSpPr/>
          <p:nvPr/>
        </p:nvSpPr>
        <p:spPr>
          <a:xfrm>
            <a:off x="5082554"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2</a:t>
            </a:r>
            <a:endParaRPr kumimoji="1" lang="ko-Kore-KR" altLang="en-US" sz="3600" b="1"/>
          </a:p>
        </p:txBody>
      </p:sp>
      <p:sp>
        <p:nvSpPr>
          <p:cNvPr id="18" name="타원 17">
            <a:extLst>
              <a:ext uri="{FF2B5EF4-FFF2-40B4-BE49-F238E27FC236}">
                <a16:creationId xmlns:a16="http://schemas.microsoft.com/office/drawing/2014/main" id="{619D4F18-DB73-2641-93AB-D1B5D7FBF653}"/>
              </a:ext>
            </a:extLst>
          </p:cNvPr>
          <p:cNvSpPr/>
          <p:nvPr/>
        </p:nvSpPr>
        <p:spPr>
          <a:xfrm>
            <a:off x="5947217"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3</a:t>
            </a:r>
            <a:endParaRPr kumimoji="1" lang="ko-Kore-KR" altLang="en-US" sz="3600" b="1"/>
          </a:p>
        </p:txBody>
      </p:sp>
      <p:sp>
        <p:nvSpPr>
          <p:cNvPr id="19" name="타원 18">
            <a:extLst>
              <a:ext uri="{FF2B5EF4-FFF2-40B4-BE49-F238E27FC236}">
                <a16:creationId xmlns:a16="http://schemas.microsoft.com/office/drawing/2014/main" id="{8CC5AE4A-95C9-7041-ACEC-44364F8BF928}"/>
              </a:ext>
            </a:extLst>
          </p:cNvPr>
          <p:cNvSpPr/>
          <p:nvPr/>
        </p:nvSpPr>
        <p:spPr>
          <a:xfrm>
            <a:off x="6811880" y="4152361"/>
            <a:ext cx="811600" cy="8116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4</a:t>
            </a:r>
            <a:endParaRPr kumimoji="1" lang="ko-Kore-KR" altLang="en-US" sz="3600" b="1"/>
          </a:p>
        </p:txBody>
      </p:sp>
      <p:sp>
        <p:nvSpPr>
          <p:cNvPr id="20" name="타원 19">
            <a:extLst>
              <a:ext uri="{FF2B5EF4-FFF2-40B4-BE49-F238E27FC236}">
                <a16:creationId xmlns:a16="http://schemas.microsoft.com/office/drawing/2014/main" id="{2E3FEEE1-8244-2F40-8A82-83004BE33DD6}"/>
              </a:ext>
            </a:extLst>
          </p:cNvPr>
          <p:cNvSpPr/>
          <p:nvPr/>
        </p:nvSpPr>
        <p:spPr>
          <a:xfrm>
            <a:off x="7994333"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A</a:t>
            </a:r>
            <a:endParaRPr kumimoji="1" lang="ko-Kore-KR" altLang="en-US" sz="3600" b="1"/>
          </a:p>
        </p:txBody>
      </p:sp>
      <p:sp>
        <p:nvSpPr>
          <p:cNvPr id="21" name="타원 20">
            <a:extLst>
              <a:ext uri="{FF2B5EF4-FFF2-40B4-BE49-F238E27FC236}">
                <a16:creationId xmlns:a16="http://schemas.microsoft.com/office/drawing/2014/main" id="{9185F217-617B-EB40-8E04-1271B7DBF1CC}"/>
              </a:ext>
            </a:extLst>
          </p:cNvPr>
          <p:cNvSpPr/>
          <p:nvPr/>
        </p:nvSpPr>
        <p:spPr>
          <a:xfrm>
            <a:off x="8860867"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B</a:t>
            </a:r>
            <a:endParaRPr kumimoji="1" lang="ko-Kore-KR" altLang="en-US" sz="3600" b="1"/>
          </a:p>
        </p:txBody>
      </p:sp>
      <p:sp>
        <p:nvSpPr>
          <p:cNvPr id="22" name="타원 21">
            <a:extLst>
              <a:ext uri="{FF2B5EF4-FFF2-40B4-BE49-F238E27FC236}">
                <a16:creationId xmlns:a16="http://schemas.microsoft.com/office/drawing/2014/main" id="{9364571C-4C75-ED4E-BB60-A93D93A4DF33}"/>
              </a:ext>
            </a:extLst>
          </p:cNvPr>
          <p:cNvSpPr/>
          <p:nvPr/>
        </p:nvSpPr>
        <p:spPr>
          <a:xfrm>
            <a:off x="9723659" y="5003816"/>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C</a:t>
            </a:r>
            <a:endParaRPr kumimoji="1" lang="ko-Kore-KR" altLang="en-US" sz="3600" b="1"/>
          </a:p>
        </p:txBody>
      </p:sp>
      <p:sp>
        <p:nvSpPr>
          <p:cNvPr id="23" name="타원 22">
            <a:extLst>
              <a:ext uri="{FF2B5EF4-FFF2-40B4-BE49-F238E27FC236}">
                <a16:creationId xmlns:a16="http://schemas.microsoft.com/office/drawing/2014/main" id="{A990992C-5EA0-6E48-8FE4-826C4F579A6C}"/>
              </a:ext>
            </a:extLst>
          </p:cNvPr>
          <p:cNvSpPr/>
          <p:nvPr/>
        </p:nvSpPr>
        <p:spPr>
          <a:xfrm>
            <a:off x="10588322" y="5007607"/>
            <a:ext cx="811600" cy="81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3600" b="1"/>
              <a:t>D</a:t>
            </a:r>
            <a:endParaRPr kumimoji="1" lang="ko-Kore-KR" altLang="en-US" sz="3600" b="1"/>
          </a:p>
        </p:txBody>
      </p:sp>
      <p:sp>
        <p:nvSpPr>
          <p:cNvPr id="24" name="TextBox 23">
            <a:extLst>
              <a:ext uri="{FF2B5EF4-FFF2-40B4-BE49-F238E27FC236}">
                <a16:creationId xmlns:a16="http://schemas.microsoft.com/office/drawing/2014/main" id="{0A58E2FA-936A-B148-BC93-979D07B708B6}"/>
              </a:ext>
            </a:extLst>
          </p:cNvPr>
          <p:cNvSpPr txBox="1"/>
          <p:nvPr/>
        </p:nvSpPr>
        <p:spPr>
          <a:xfrm>
            <a:off x="1013424" y="1223044"/>
            <a:ext cx="10821224" cy="2126864"/>
          </a:xfrm>
          <a:prstGeom prst="rect">
            <a:avLst/>
          </a:prstGeom>
          <a:noFill/>
        </p:spPr>
        <p:txBody>
          <a:bodyPr wrap="square" rtlCol="0">
            <a:spAutoFit/>
          </a:bodyPr>
          <a:lstStyle/>
          <a:p>
            <a:pPr>
              <a:lnSpc>
                <a:spcPct val="150000"/>
              </a:lnSpc>
            </a:pPr>
            <a:r>
              <a:rPr kumimoji="1" lang="en-US" altLang="ko-Kore-KR"/>
              <a:t>•</a:t>
            </a:r>
            <a:r>
              <a:rPr kumimoji="1" lang="ko-KR" altLang="en-US"/>
              <a:t> </a:t>
            </a:r>
            <a:r>
              <a:rPr kumimoji="1" lang="en-US" altLang="ko-KR"/>
              <a:t>What is Cache?</a:t>
            </a:r>
            <a:r>
              <a:rPr kumimoji="1" lang="ko-KR" altLang="en-US"/>
              <a:t> </a:t>
            </a:r>
            <a:endParaRPr kumimoji="1" lang="en-US" altLang="ko-KR"/>
          </a:p>
          <a:p>
            <a:pPr>
              <a:lnSpc>
                <a:spcPct val="150000"/>
              </a:lnSpc>
            </a:pPr>
            <a:r>
              <a:rPr kumimoji="1" lang="ko-KR" altLang="en-US"/>
              <a:t>   </a:t>
            </a:r>
            <a:r>
              <a:rPr kumimoji="1" lang="en-US" altLang="ko-KR"/>
              <a:t>-</a:t>
            </a:r>
            <a:r>
              <a:rPr kumimoji="1" lang="ko-KR" altLang="en-US"/>
              <a:t> </a:t>
            </a:r>
            <a:r>
              <a:rPr lang="en" altLang="ko-Kore-KR"/>
              <a:t>A cache is a </a:t>
            </a:r>
            <a:r>
              <a:rPr lang="en-US" altLang="ko-KR"/>
              <a:t>storage </a:t>
            </a:r>
            <a:r>
              <a:rPr lang="en" altLang="ko-Kore-KR"/>
              <a:t>device that helps you access information faster than usual</a:t>
            </a:r>
            <a:endParaRPr lang="ko-Kore-KR" altLang="en-US"/>
          </a:p>
          <a:p>
            <a:pPr>
              <a:lnSpc>
                <a:spcPct val="150000"/>
              </a:lnSpc>
            </a:pPr>
            <a:r>
              <a:rPr kumimoji="1" lang="ko-KR" altLang="en-US"/>
              <a:t>   </a:t>
            </a:r>
            <a:r>
              <a:rPr kumimoji="1" lang="en-US" altLang="ko-KR"/>
              <a:t>-</a:t>
            </a:r>
            <a:r>
              <a:rPr kumimoji="1" lang="ko-KR" altLang="en-US"/>
              <a:t> </a:t>
            </a:r>
            <a:r>
              <a:rPr lang="en" altLang="ko-Kore-KR">
                <a:solidFill>
                  <a:srgbClr val="000000"/>
                </a:solidFill>
                <a:latin typeface="Noto Sans" panose="020B0502040504020204" pitchFamily="34" charset="0"/>
              </a:rPr>
              <a:t>It is used to deal with processor-memory gaps.</a:t>
            </a:r>
          </a:p>
          <a:p>
            <a:pPr>
              <a:lnSpc>
                <a:spcPct val="150000"/>
              </a:lnSpc>
            </a:pPr>
            <a:r>
              <a:rPr lang="en" altLang="ko-Kore-KR">
                <a:solidFill>
                  <a:srgbClr val="000000"/>
                </a:solidFill>
                <a:latin typeface="Noto Sans" panose="020B0502040504020204" pitchFamily="34" charset="0"/>
              </a:rPr>
              <a:t>   - </a:t>
            </a:r>
            <a:r>
              <a:rPr lang="en-US" altLang="ko-Kore-KR"/>
              <a:t>Caches </a:t>
            </a:r>
            <a:r>
              <a:rPr lang="ko-Kore-KR" altLang="en-US"/>
              <a:t>serve as temporary staging areas for information that the processor is likely to need in the nea</a:t>
            </a:r>
            <a:r>
              <a:rPr lang="en-US" altLang="ko-Kore-KR"/>
              <a:t>r</a:t>
            </a:r>
            <a:r>
              <a:rPr lang="ko-KR" altLang="en-US"/>
              <a:t> </a:t>
            </a:r>
            <a:endParaRPr lang="en-US" altLang="ko-KR"/>
          </a:p>
          <a:p>
            <a:pPr>
              <a:lnSpc>
                <a:spcPct val="150000"/>
              </a:lnSpc>
            </a:pPr>
            <a:r>
              <a:rPr lang="ko-KR" altLang="en-US"/>
              <a:t>      </a:t>
            </a:r>
            <a:r>
              <a:rPr lang="ko-Kore-KR" altLang="en-US"/>
              <a:t>future.</a:t>
            </a:r>
            <a:r>
              <a:rPr lang="en-US" altLang="ko-Kore-KR"/>
              <a:t>(</a:t>
            </a:r>
            <a:r>
              <a:rPr lang="en-US" altLang="ko-KR"/>
              <a:t>locality)</a:t>
            </a:r>
            <a:endParaRPr kumimoji="1" lang="en-US" altLang="ko-KR"/>
          </a:p>
        </p:txBody>
      </p:sp>
      <p:sp>
        <p:nvSpPr>
          <p:cNvPr id="25" name="TextBox 24">
            <a:extLst>
              <a:ext uri="{FF2B5EF4-FFF2-40B4-BE49-F238E27FC236}">
                <a16:creationId xmlns:a16="http://schemas.microsoft.com/office/drawing/2014/main" id="{7FBC9FFB-4312-9541-9C22-0C8288AB6E85}"/>
              </a:ext>
            </a:extLst>
          </p:cNvPr>
          <p:cNvSpPr txBox="1"/>
          <p:nvPr/>
        </p:nvSpPr>
        <p:spPr>
          <a:xfrm>
            <a:off x="4807452" y="89417"/>
            <a:ext cx="2577094" cy="461665"/>
          </a:xfrm>
          <a:prstGeom prst="rect">
            <a:avLst/>
          </a:prstGeom>
          <a:noFill/>
        </p:spPr>
        <p:txBody>
          <a:bodyPr wrap="square" rtlCol="0">
            <a:spAutoFit/>
          </a:bodyPr>
          <a:lstStyle/>
          <a:p>
            <a:r>
              <a:rPr kumimoji="1" lang="en-US" altLang="ko-Kore-KR" sz="2400"/>
              <a:t>1.5 Caches Matter</a:t>
            </a:r>
            <a:endParaRPr kumimoji="1" lang="ko-Kore-KR" altLang="en-US" sz="2400"/>
          </a:p>
        </p:txBody>
      </p:sp>
    </p:spTree>
    <p:extLst>
      <p:ext uri="{BB962C8B-B14F-4D97-AF65-F5344CB8AC3E}">
        <p14:creationId xmlns:p14="http://schemas.microsoft.com/office/powerpoint/2010/main" val="374187764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520</TotalTime>
  <Words>2221</Words>
  <Application>Microsoft Macintosh PowerPoint</Application>
  <PresentationFormat>와이드스크린</PresentationFormat>
  <Paragraphs>329</Paragraphs>
  <Slides>33</Slides>
  <Notes>8</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33</vt:i4>
      </vt:variant>
    </vt:vector>
  </HeadingPairs>
  <TitlesOfParts>
    <vt:vector size="39" baseType="lpstr">
      <vt:lpstr>TimesTen</vt:lpstr>
      <vt:lpstr>Arial</vt:lpstr>
      <vt:lpstr>Calibri</vt:lpstr>
      <vt:lpstr>Calibri Light</vt:lpstr>
      <vt:lpstr>Noto Sans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경환</dc:creator>
  <cp:lastModifiedBy>김 경환</cp:lastModifiedBy>
  <cp:revision>36</cp:revision>
  <dcterms:created xsi:type="dcterms:W3CDTF">2021-07-04T12:55:49Z</dcterms:created>
  <dcterms:modified xsi:type="dcterms:W3CDTF">2021-07-08T03:41:09Z</dcterms:modified>
</cp:coreProperties>
</file>